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16459200" cx="12801600"/>
  <p:notesSz cx="16459200" cy="128016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iFMV1AnGtG5ITUdm1Q9EHbbISS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645900" y="6080750"/>
            <a:ext cx="13167350" cy="57607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Welcome. Frame the two days as the entry point to the full MII partnership.</a:t>
            </a:r>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f59515182a_0_1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189" name="Google Shape;189;g3f59515182a_0_126: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59515182a_0_14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207" name="Google Shape;207;g3f59515182a_0_143: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f59515182a_0_20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226" name="Google Shape;226;g3f59515182a_0_205: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f59515182a_0_2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246" name="Google Shape;246;g3f59515182a_0_225: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f59515182a_0_24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267" name="Google Shape;267;g3f59515182a_0_245: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f59515182a_0_26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286" name="Google Shape;286;g3f59515182a_0_263: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59515182a_0_28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306" name="Google Shape;306;g3f59515182a_0_282: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f59515182a_0_30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Be honest that scale creates volume. Operations talk is welcome here.</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F4F7FC"/>
              </a:buClr>
              <a:buSzPts val="1200"/>
              <a:buFont typeface="Arial"/>
              <a:buNone/>
            </a:pPr>
            <a:r>
              <a:rPr b="1" i="0" lang="en-US" sz="1200">
                <a:solidFill>
                  <a:srgbClr val="F4F7FC"/>
                </a:solidFill>
                <a:latin typeface="Arial"/>
                <a:ea typeface="Arial"/>
                <a:cs typeface="Arial"/>
                <a:sym typeface="Arial"/>
              </a:rPr>
              <a:t>The more people you reach, the more disciple-makers you need.</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AI analysis preserves follow-up staff time and attention for the people most ready. Qualification gates can be as simple as 'read this passage and let's talk about it.'</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BRIDGE LINE: 'The tooling that makes this repeatable at scale is ECHO — the environment Daniel walked you through.' Leave the tech demo to Daniel.</a:t>
            </a:r>
            <a:endParaRPr/>
          </a:p>
        </p:txBody>
      </p:sp>
      <p:sp>
        <p:nvSpPr>
          <p:cNvPr id="327" name="Google Shape;327;g3f59515182a_0_302: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f59515182a_0_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345" name="Google Shape;345;g3f59515182a_0_15: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This is the heart of the talk.</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A friend recently told me “The church has abandoned me” – What does that actually mean? The church is people, and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The church often feels too cold, too slow and too ill-equipped for this work - but Ephesians says we are all equipped to build the kingdom. Breaking it into Process and People is what makes it actionable rather than aspirational.</a:t>
            </a:r>
            <a:endParaRPr/>
          </a:p>
        </p:txBody>
      </p:sp>
      <p:sp>
        <p:nvSpPr>
          <p:cNvPr id="363" name="Google Shape;363;p8: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TELL DAVE'S STORY - HOLD THE ENDING. Pay it off at the close.</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Dave is a US Army veteran who struggled with PTSD. One night he came home to find his wife had left with the kids - this time for good. Lying on the floor of his empty apartment, staring at the ceiling, he grabbed his phone and Googled 'how do I save my marriage.'</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He found a website hosted by a team I was working with, read it, and filled out the form. Two minutes later a pastor connected with him and invited him for coffee. Dave said, 'You don't understand - I'm in Sacramento.' The pastor said, 'I'm right down the street.'</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STOP HERE. Do not resolve it. The room should be leaning forward.</a:t>
            </a:r>
            <a:endParaRPr/>
          </a:p>
        </p:txBody>
      </p:sp>
      <p:sp>
        <p:nvSpPr>
          <p:cNvPr id="24" name="Google Shape;24;p2: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Identify and engage local ministry partners from the start.</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Recognise that digital evangelism efforts are the BRIDGE the local community crosses to connect with the best people to disciple seekers long-term.</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Build the whole thing with the end in mind.</a:t>
            </a:r>
            <a:endParaRPr/>
          </a:p>
        </p:txBody>
      </p:sp>
      <p:sp>
        <p:nvSpPr>
          <p:cNvPr id="378" name="Google Shape;378;p9: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59515182a_0_3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PAY OFF DAVE:</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That first Google search - a man on his apartment floor - led to Dave and his wife reconciling and the family moving back in together. They began attending church. A few months later, when we followed up, Dave and his entire family had been baptised and were faithfully attending church.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Land the signature line: 'Discipleship happens in the context of relationship.'</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NO Q&amp;A. Go straight into Tim:</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'…and that's exactly what Tim from SeeSalt has been living out. Tim — come tell us.'</a:t>
            </a:r>
            <a:endParaRPr/>
          </a:p>
        </p:txBody>
      </p:sp>
      <p:sp>
        <p:nvSpPr>
          <p:cNvPr id="391" name="Google Shape;391;g3f59515182a_0_319: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59515182a_0_333: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f59515182a_0_333:notes"/>
          <p:cNvSpPr txBox="1"/>
          <p:nvPr>
            <p:ph idx="1" type="body"/>
          </p:nvPr>
        </p:nvSpPr>
        <p:spPr>
          <a:xfrm>
            <a:off x="1645900" y="6080750"/>
            <a:ext cx="13167300" cy="576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YOUR AUTHORITY - tell it plainly, not as a boast.</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For my first eight years in ministry I served an organisation that reached over a billion people with the gospel - as Director of Outreach and, later, Chief Operating Officer.</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I can't think about those years without thinking of the millions who engaged in conversation but had no path to local community connection. We had no way to know whether their time with us was effective, meaningful, or resulted in real spiritual change.</a:t>
            </a:r>
            <a:endParaRPr/>
          </a:p>
        </p:txBody>
      </p:sp>
      <p:sp>
        <p:nvSpPr>
          <p:cNvPr id="410" name="Google Shape;410;p5: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Keep the tone personal and diagnostic, not accusatory. Do not do the 'we lost millions' guilt trip.</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Every one of these is fixable, and the fix is the rest of this session. Name them with compassion - most people in this room have lived at least two of the four.</a:t>
            </a:r>
            <a:endParaRPr/>
          </a:p>
        </p:txBody>
      </p:sp>
      <p:sp>
        <p:nvSpPr>
          <p:cNvPr id="427" name="Google Shape;427;p7: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Everyone in the process should be normal - no 'Christian-y' language.</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Listen well.</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Serve as a guide. Every seeker needs a guide to help them unlock the mysteries of faith, Jesus and the Bible.</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Together: believers working in partnership to reach their local communities, each serving the role for which they have been uniquely equipped.</a:t>
            </a:r>
            <a:endParaRPr/>
          </a:p>
        </p:txBody>
      </p:sp>
      <p:sp>
        <p:nvSpPr>
          <p:cNvPr id="449" name="Google Shape;449;p10: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Governing metaphor for the whole session. If they remember one framing, make it this one.</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We're not in the business of handling leads - we're building lifelong relationships. This is more matchmaking than call-center support.</a:t>
            </a:r>
            <a:endParaRPr/>
          </a:p>
        </p:txBody>
      </p:sp>
      <p:sp>
        <p:nvSpPr>
          <p:cNvPr id="470" name="Google Shape;470;p11: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Tie back to the Process slide: when local ministry partners are engaged from the beginning, they can focus on carrying the relationship forward - not on 'receiving a lead.'</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Consent is the one people skip. Ask the seeker. It changes the whole tenor of the introduction.</a:t>
            </a:r>
            <a:endParaRPr/>
          </a:p>
        </p:txBody>
      </p:sp>
      <p:sp>
        <p:nvSpPr>
          <p:cNvPr id="484" name="Google Shape;484;p12: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Keep this section calm and matter-of-fact. It is a credibility slide.</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If a ministry in the room does not have published safeguarding policies, this is the thing they should action first - before they scale anything.</a:t>
            </a:r>
            <a:endParaRPr/>
          </a:p>
        </p:txBody>
      </p:sp>
      <p:sp>
        <p:nvSpPr>
          <p:cNvPr id="506" name="Google Shape;506;p14: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Give them a beat to photograph this.</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THE ASK: invite your broader team and church members into this exciting ministry opportunity. This is the mission they were called to when they put their faith in Jesus.</a:t>
            </a:r>
            <a:endParaRPr/>
          </a:p>
        </p:txBody>
      </p:sp>
      <p:sp>
        <p:nvSpPr>
          <p:cNvPr id="527" name="Google Shape;527;p15: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Feeling to create: inspired - this is possible, and it is happening near you.</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Dave was not an unusual case. He was a normal man in a normal suburb at the worst moment of his life, and the only place he thought to look was a search bar.</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B9C6E0"/>
              </a:buClr>
              <a:buSzPts val="1200"/>
              <a:buFont typeface="Arial"/>
              <a:buNone/>
            </a:pPr>
            <a:r>
              <a:rPr b="0" i="0" lang="en-US" sz="1200">
                <a:solidFill>
                  <a:srgbClr val="B9C6E0"/>
                </a:solidFill>
                <a:latin typeface="Arial"/>
                <a:ea typeface="Arial"/>
                <a:cs typeface="Arial"/>
                <a:sym typeface="Arial"/>
              </a:rPr>
              <a:t>They have real questions and nowhere safe to ask them. Your digital front door is the place that conversation can begin — and your local church is where it should end up.</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39" name="Google Shape;39;p3: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PAY OFF DAVE:</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That first Google search - a man on his apartment floor - led to Dave and his wife reconciling and the family moving back in together. They began attending church. A few months later, when we followed up, Dave and his entire family had been baptised and were faithfully attending church.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Land the signature line: 'Discipleship happens in the context of relationship.'</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NO Q&amp;A. Go straight into Tim:</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'…and that's exactly what Tim from SeeSalt has been living out. Tim — come tell us.'</a:t>
            </a:r>
            <a:endParaRPr/>
          </a:p>
        </p:txBody>
      </p:sp>
      <p:sp>
        <p:nvSpPr>
          <p:cNvPr id="548" name="Google Shape;548;p16: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59515182a_0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Feeling to create: inspired - this is possible, and it is happening near you.</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Dave was not an unusual case. He was a normal man in a normal suburb at the worst moment of his life, and the only place he thought to look was a search bar.</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B9C6E0"/>
              </a:buClr>
              <a:buSzPts val="1200"/>
              <a:buFont typeface="Arial"/>
              <a:buNone/>
            </a:pPr>
            <a:r>
              <a:rPr b="0" i="0" lang="en-US" sz="1200">
                <a:solidFill>
                  <a:srgbClr val="B9C6E0"/>
                </a:solidFill>
                <a:latin typeface="Arial"/>
                <a:ea typeface="Arial"/>
                <a:cs typeface="Arial"/>
                <a:sym typeface="Arial"/>
              </a:rPr>
              <a:t>They have real questions and nowhere safe to ask them. Your digital front door is the place that conversation can begin — and your local church is where it should end up.</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52" name="Google Shape;52;g3f59515182a_0_0: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WHY THE OLD FUNNEL IS WRONG - two problems, say both.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1. It starts too late. It opens at 'unique responder', but that is not the beginning of the journey - it is the moment WE first become aware of it. Before that, people spend weeks or months searching, asking AI, reading and watching without ever identifying themselves. By the time someone responds to a call to action, they have already done most of their research. We are joining a conversation that is well underway.</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2. It narrows. A funnel draws every stage as loss. But the bottom stages are not people falling out - they are steps of faith taken over time, and they happen in relationship: in an online group, or face to face with a local church. That is depth, not attrition. So the bands here stay the same width.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PHASE 02 is where our follow-up team works, inside ECHO - and where Christian material and Scripture get shared. Phases 01 and 03 are the parts we do not control and too often do not plan for.</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THE LOOP is the point: the funnel ends in a point, which implies the story stops. It doesn't. A new believer sharing their faith becomes the content, the testimony and the search result that starts someone else's phase 01.</a:t>
            </a:r>
            <a:endParaRPr/>
          </a:p>
        </p:txBody>
      </p:sp>
      <p:sp>
        <p:nvSpPr>
          <p:cNvPr id="65" name="Google Shape;65;p6: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111" name="Google Shape;111;p4: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59515182a_0_4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129" name="Google Shape;129;g3f59515182a_0_46: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59515182a_0_6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148" name="Google Shape;148;g3f59515182a_0_66: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f59515182a_0_8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room is senior pastors, digital and comms staff, and volunteers. Help them see their existing skills and platforms are a path to evangelism - reaching the very people they began this work to reach.</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This is where digital ministry becomes actual church. Everything upstream is preparation for this moment.</a:t>
            </a:r>
            <a:endParaRPr/>
          </a:p>
        </p:txBody>
      </p:sp>
      <p:sp>
        <p:nvSpPr>
          <p:cNvPr id="168" name="Google Shape;168;g3f59515182a_0_86:notes"/>
          <p:cNvSpPr/>
          <p:nvPr>
            <p:ph idx="2" type="sldImg"/>
          </p:nvPr>
        </p:nvSpPr>
        <p:spPr>
          <a:xfrm>
            <a:off x="2743725" y="960100"/>
            <a:ext cx="10973400"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jp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 name="Shape 11"/>
        <p:cNvGrpSpPr/>
        <p:nvPr/>
      </p:nvGrpSpPr>
      <p:grpSpPr>
        <a:xfrm>
          <a:off x="0" y="0"/>
          <a:ext cx="0" cy="0"/>
          <a:chOff x="0" y="0"/>
          <a:chExt cx="0" cy="0"/>
        </a:xfrm>
      </p:grpSpPr>
      <p:pic>
        <p:nvPicPr>
          <p:cNvPr id="12" name="Google Shape;12;p1"/>
          <p:cNvPicPr preferRelativeResize="0"/>
          <p:nvPr/>
        </p:nvPicPr>
        <p:blipFill rotWithShape="1">
          <a:blip r:embed="rId3">
            <a:alphaModFix/>
          </a:blip>
          <a:srcRect b="0" l="0" r="0" t="14286"/>
          <a:stretch/>
        </p:blipFill>
        <p:spPr>
          <a:xfrm>
            <a:off x="0" y="0"/>
            <a:ext cx="12801600" cy="16459200"/>
          </a:xfrm>
          <a:prstGeom prst="rect">
            <a:avLst/>
          </a:prstGeom>
          <a:noFill/>
          <a:ln>
            <a:noFill/>
          </a:ln>
        </p:spPr>
      </p:pic>
      <p:sp>
        <p:nvSpPr>
          <p:cNvPr id="13" name="Google Shape;13;p1"/>
          <p:cNvSpPr/>
          <p:nvPr/>
        </p:nvSpPr>
        <p:spPr>
          <a:xfrm>
            <a:off x="0" y="0"/>
            <a:ext cx="12801600" cy="16459200"/>
          </a:xfrm>
          <a:prstGeom prst="rect">
            <a:avLst/>
          </a:prstGeom>
          <a:solidFill>
            <a:srgbClr val="0B1526">
              <a:alpha val="69804"/>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preencoded.png" id="14" name="Google Shape;14;p1"/>
          <p:cNvPicPr preferRelativeResize="0"/>
          <p:nvPr/>
        </p:nvPicPr>
        <p:blipFill rotWithShape="1">
          <a:blip r:embed="rId4">
            <a:alphaModFix/>
          </a:blip>
          <a:srcRect b="0" l="0" r="0" t="0"/>
          <a:stretch/>
        </p:blipFill>
        <p:spPr>
          <a:xfrm>
            <a:off x="5482138" y="2311300"/>
            <a:ext cx="1837331" cy="609599"/>
          </a:xfrm>
          <a:prstGeom prst="rect">
            <a:avLst/>
          </a:prstGeom>
          <a:noFill/>
          <a:ln>
            <a:noFill/>
          </a:ln>
        </p:spPr>
      </p:pic>
      <p:sp>
        <p:nvSpPr>
          <p:cNvPr id="15" name="Google Shape;15;p1"/>
          <p:cNvSpPr/>
          <p:nvPr/>
        </p:nvSpPr>
        <p:spPr>
          <a:xfrm>
            <a:off x="914400" y="4953199"/>
            <a:ext cx="533400" cy="57150"/>
          </a:xfrm>
          <a:prstGeom prst="rect">
            <a:avLst/>
          </a:prstGeom>
          <a:solidFill>
            <a:srgbClr val="4F86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 name="Google Shape;16;p1"/>
          <p:cNvSpPr/>
          <p:nvPr/>
        </p:nvSpPr>
        <p:spPr>
          <a:xfrm>
            <a:off x="1638300" y="4784924"/>
            <a:ext cx="5634845" cy="4318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8CB0F0"/>
              </a:buClr>
              <a:buSzPts val="2250"/>
              <a:buFont typeface="Arial"/>
              <a:buNone/>
            </a:pPr>
            <a:r>
              <a:rPr b="1" lang="en-US" sz="2250">
                <a:solidFill>
                  <a:srgbClr val="8CB0F0"/>
                </a:solidFill>
                <a:latin typeface="Arial"/>
                <a:ea typeface="Arial"/>
                <a:cs typeface="Arial"/>
                <a:sym typeface="Arial"/>
              </a:rPr>
              <a:t>MII AUSTRALIA · 2026 COHORT</a:t>
            </a:r>
            <a:endParaRPr sz="2250">
              <a:solidFill>
                <a:schemeClr val="dk1"/>
              </a:solidFill>
              <a:latin typeface="Arial"/>
              <a:ea typeface="Arial"/>
              <a:cs typeface="Arial"/>
              <a:sym typeface="Arial"/>
            </a:endParaRPr>
          </a:p>
        </p:txBody>
      </p:sp>
      <p:sp>
        <p:nvSpPr>
          <p:cNvPr id="17" name="Google Shape;17;p1"/>
          <p:cNvSpPr/>
          <p:nvPr/>
        </p:nvSpPr>
        <p:spPr>
          <a:xfrm>
            <a:off x="914400" y="14954250"/>
            <a:ext cx="10972800" cy="19050"/>
          </a:xfrm>
          <a:prstGeom prst="rect">
            <a:avLst/>
          </a:prstGeom>
          <a:solidFill>
            <a:srgbClr val="FFFFFF">
              <a:alpha val="16078"/>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 name="Google Shape;18;p1"/>
          <p:cNvSpPr txBox="1"/>
          <p:nvPr/>
        </p:nvSpPr>
        <p:spPr>
          <a:xfrm>
            <a:off x="1325880" y="5760720"/>
            <a:ext cx="10972800" cy="310896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None/>
            </a:pPr>
            <a:r>
              <a:rPr b="1" i="0" lang="en-US" sz="9000">
                <a:solidFill>
                  <a:srgbClr val="F4F7FC"/>
                </a:solidFill>
                <a:latin typeface="Arial"/>
                <a:ea typeface="Arial"/>
                <a:cs typeface="Arial"/>
                <a:sym typeface="Arial"/>
              </a:rPr>
              <a:t>Online</a:t>
            </a:r>
            <a:br>
              <a:rPr b="1" i="0" lang="en-US" sz="9000">
                <a:solidFill>
                  <a:srgbClr val="F4F7FC"/>
                </a:solidFill>
                <a:latin typeface="Arial"/>
                <a:ea typeface="Arial"/>
                <a:cs typeface="Arial"/>
                <a:sym typeface="Arial"/>
              </a:rPr>
            </a:br>
            <a:r>
              <a:rPr b="1" i="0" lang="en-US" sz="9000">
                <a:solidFill>
                  <a:srgbClr val="F4F7FC"/>
                </a:solidFill>
                <a:latin typeface="Arial"/>
                <a:ea typeface="Arial"/>
                <a:cs typeface="Arial"/>
                <a:sym typeface="Arial"/>
              </a:rPr>
              <a:t>to Offline</a:t>
            </a:r>
            <a:endParaRPr/>
          </a:p>
        </p:txBody>
      </p:sp>
      <p:sp>
        <p:nvSpPr>
          <p:cNvPr id="19" name="Google Shape;19;p1"/>
          <p:cNvSpPr/>
          <p:nvPr/>
        </p:nvSpPr>
        <p:spPr>
          <a:xfrm>
            <a:off x="1325880" y="9372600"/>
            <a:ext cx="2194560" cy="4572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 name="Google Shape;20;p1"/>
          <p:cNvSpPr txBox="1"/>
          <p:nvPr/>
        </p:nvSpPr>
        <p:spPr>
          <a:xfrm>
            <a:off x="1325880" y="9921240"/>
            <a:ext cx="10241280" cy="1514261"/>
          </a:xfrm>
          <a:prstGeom prst="rect">
            <a:avLst/>
          </a:prstGeom>
          <a:noFill/>
          <a:ln>
            <a:noFill/>
          </a:ln>
        </p:spPr>
        <p:txBody>
          <a:bodyPr anchorCtr="0" anchor="t" bIns="0" lIns="0" spcFirstLastPara="1" rIns="0" wrap="square" tIns="0">
            <a:spAutoFit/>
          </a:bodyPr>
          <a:lstStyle/>
          <a:p>
            <a:pPr indent="0" lvl="0" marL="0" marR="0" rtl="0" algn="l">
              <a:lnSpc>
                <a:spcPct val="128000"/>
              </a:lnSpc>
              <a:spcBef>
                <a:spcPts val="0"/>
              </a:spcBef>
              <a:spcAft>
                <a:spcPts val="0"/>
              </a:spcAft>
              <a:buNone/>
            </a:pPr>
            <a:r>
              <a:rPr b="0" i="0" lang="en-US" sz="4000">
                <a:solidFill>
                  <a:srgbClr val="B9C6E0"/>
                </a:solidFill>
                <a:latin typeface="Arial"/>
                <a:ea typeface="Arial"/>
                <a:cs typeface="Arial"/>
                <a:sym typeface="Arial"/>
              </a:rPr>
              <a:t>Safely and warmly connecting a seeker</a:t>
            </a:r>
            <a:br>
              <a:rPr b="0" i="0" lang="en-US" sz="4000">
                <a:solidFill>
                  <a:srgbClr val="B9C6E0"/>
                </a:solidFill>
                <a:latin typeface="Arial"/>
                <a:ea typeface="Arial"/>
                <a:cs typeface="Arial"/>
                <a:sym typeface="Arial"/>
              </a:rPr>
            </a:br>
            <a:r>
              <a:rPr b="0" i="0" lang="en-US" sz="4000">
                <a:solidFill>
                  <a:srgbClr val="B9C6E0"/>
                </a:solidFill>
                <a:latin typeface="Arial"/>
                <a:ea typeface="Arial"/>
                <a:cs typeface="Arial"/>
                <a:sym typeface="Arial"/>
              </a:rPr>
              <a:t>to a local community.</a:t>
            </a:r>
            <a:endParaRPr/>
          </a:p>
        </p:txBody>
      </p:sp>
      <p:sp>
        <p:nvSpPr>
          <p:cNvPr id="21" name="Google Shape;21;p1"/>
          <p:cNvSpPr txBox="1"/>
          <p:nvPr/>
        </p:nvSpPr>
        <p:spPr>
          <a:xfrm>
            <a:off x="1325880" y="14584680"/>
            <a:ext cx="822960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4F7FC"/>
                </a:solidFill>
                <a:latin typeface="Arial"/>
                <a:ea typeface="Arial"/>
                <a:cs typeface="Arial"/>
                <a:sym typeface="Arial"/>
              </a:rPr>
              <a:t>NICK RUNYON</a:t>
            </a:r>
            <a:r>
              <a:rPr b="1" i="0" lang="en-US" sz="2400">
                <a:solidFill>
                  <a:srgbClr val="7E8FB3"/>
                </a:solidFill>
                <a:latin typeface="Arial"/>
                <a:ea typeface="Arial"/>
                <a:cs typeface="Arial"/>
                <a:sym typeface="Arial"/>
              </a:rPr>
              <a:t>    ·    MEDIA IMPACT INTERNATIONAL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90" name="Shape 190"/>
        <p:cNvGrpSpPr/>
        <p:nvPr/>
      </p:nvGrpSpPr>
      <p:grpSpPr>
        <a:xfrm>
          <a:off x="0" y="0"/>
          <a:ext cx="0" cy="0"/>
          <a:chOff x="0" y="0"/>
          <a:chExt cx="0" cy="0"/>
        </a:xfrm>
      </p:grpSpPr>
      <p:sp>
        <p:nvSpPr>
          <p:cNvPr id="191" name="Google Shape;191;g3f59515182a_0_126"/>
          <p:cNvSpPr/>
          <p:nvPr/>
        </p:nvSpPr>
        <p:spPr>
          <a:xfrm rot="-5400000">
            <a:off x="4760563" y="7111588"/>
            <a:ext cx="11327100" cy="4478625"/>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g3f59515182a_0_126"/>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3" name="Google Shape;193;g3f59515182a_0_126"/>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 name="Google Shape;194;g3f59515182a_0_126"/>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195" name="Google Shape;195;g3f59515182a_0_126"/>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196" name="Google Shape;196;g3f59515182a_0_126"/>
          <p:cNvSpPr/>
          <p:nvPr/>
        </p:nvSpPr>
        <p:spPr>
          <a:xfrm rot="-5400000">
            <a:off x="888700" y="6519400"/>
            <a:ext cx="11327100" cy="5663000"/>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 name="Google Shape;197;g3f59515182a_0_126"/>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8" name="Google Shape;198;g3f59515182a_0_126"/>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199" name="Google Shape;199;g3f59515182a_0_126"/>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200" name="Google Shape;200;g3f59515182a_0_126"/>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201" name="Google Shape;201;g3f59515182a_0_126"/>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2 - Radio Station</a:t>
            </a:r>
            <a:endParaRPr/>
          </a:p>
        </p:txBody>
      </p:sp>
      <p:sp>
        <p:nvSpPr>
          <p:cNvPr id="202" name="Google Shape;202;g3f59515182a_0_126"/>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203" name="Google Shape;203;g3f59515182a_0_126"/>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204" name="Google Shape;204;g3f59515182a_0_126"/>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208" name="Shape 208"/>
        <p:cNvGrpSpPr/>
        <p:nvPr/>
      </p:nvGrpSpPr>
      <p:grpSpPr>
        <a:xfrm>
          <a:off x="0" y="0"/>
          <a:ext cx="0" cy="0"/>
          <a:chOff x="0" y="0"/>
          <a:chExt cx="0" cy="0"/>
        </a:xfrm>
      </p:grpSpPr>
      <p:sp>
        <p:nvSpPr>
          <p:cNvPr id="209" name="Google Shape;209;g3f59515182a_0_143"/>
          <p:cNvSpPr/>
          <p:nvPr/>
        </p:nvSpPr>
        <p:spPr>
          <a:xfrm rot="-5400000">
            <a:off x="4760563" y="7111588"/>
            <a:ext cx="11327100" cy="4478625"/>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 name="Google Shape;210;g3f59515182a_0_143"/>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1" name="Google Shape;211;g3f59515182a_0_143"/>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2" name="Google Shape;212;g3f59515182a_0_143"/>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213" name="Google Shape;213;g3f59515182a_0_143"/>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214" name="Google Shape;214;g3f59515182a_0_143"/>
          <p:cNvSpPr/>
          <p:nvPr/>
        </p:nvSpPr>
        <p:spPr>
          <a:xfrm rot="-5400000">
            <a:off x="888700" y="6519400"/>
            <a:ext cx="11327100" cy="5663000"/>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5" name="Google Shape;215;g3f59515182a_0_143"/>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6" name="Google Shape;216;g3f59515182a_0_143"/>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217" name="Google Shape;217;g3f59515182a_0_143"/>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218" name="Google Shape;218;g3f59515182a_0_143"/>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219" name="Google Shape;219;g3f59515182a_0_143"/>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220" name="Google Shape;220;g3f59515182a_0_143"/>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221" name="Google Shape;221;g3f59515182a_0_143"/>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222" name="Google Shape;222;g3f59515182a_0_143"/>
          <p:cNvSpPr txBox="1"/>
          <p:nvPr/>
        </p:nvSpPr>
        <p:spPr>
          <a:xfrm>
            <a:off x="825150" y="7346400"/>
            <a:ext cx="3143700" cy="77037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On-air CTA </a:t>
            </a:r>
            <a:br>
              <a:rPr b="1" lang="en-US" sz="3200">
                <a:solidFill>
                  <a:schemeClr val="dk1"/>
                </a:solidFill>
              </a:rPr>
            </a:br>
            <a:r>
              <a:rPr b="1" lang="en-US" sz="3200">
                <a:solidFill>
                  <a:schemeClr val="dk1"/>
                </a:solidFill>
              </a:rPr>
              <a:t>(e.g. Prayer Request)</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Evangelistic Landing Page</a:t>
            </a:r>
            <a:br>
              <a:rPr b="1" lang="en-US" sz="3200">
                <a:solidFill>
                  <a:schemeClr val="dk1"/>
                </a:solidFill>
              </a:rPr>
            </a:br>
            <a:br>
              <a:rPr b="1" lang="en-US" sz="3200">
                <a:solidFill>
                  <a:schemeClr val="dk1"/>
                </a:solidFill>
              </a:rPr>
            </a:br>
            <a:r>
              <a:rPr b="1" lang="en-US" sz="3200">
                <a:solidFill>
                  <a:schemeClr val="dk1"/>
                </a:solidFill>
              </a:rPr>
              <a:t>Promote Volunteer Opportunity</a:t>
            </a:r>
            <a:endParaRPr b="1" sz="3200">
              <a:solidFill>
                <a:schemeClr val="dk1"/>
              </a:solidFill>
            </a:endParaRPr>
          </a:p>
        </p:txBody>
      </p:sp>
      <p:sp>
        <p:nvSpPr>
          <p:cNvPr id="223" name="Google Shape;223;g3f59515182a_0_143"/>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2 - Radio Station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227" name="Shape 227"/>
        <p:cNvGrpSpPr/>
        <p:nvPr/>
      </p:nvGrpSpPr>
      <p:grpSpPr>
        <a:xfrm>
          <a:off x="0" y="0"/>
          <a:ext cx="0" cy="0"/>
          <a:chOff x="0" y="0"/>
          <a:chExt cx="0" cy="0"/>
        </a:xfrm>
      </p:grpSpPr>
      <p:sp>
        <p:nvSpPr>
          <p:cNvPr id="228" name="Google Shape;228;g3f59515182a_0_205"/>
          <p:cNvSpPr/>
          <p:nvPr/>
        </p:nvSpPr>
        <p:spPr>
          <a:xfrm rot="-5400000">
            <a:off x="4760563" y="7111588"/>
            <a:ext cx="11327100" cy="4478625"/>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9" name="Google Shape;229;g3f59515182a_0_205"/>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 name="Google Shape;230;g3f59515182a_0_205"/>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1" name="Google Shape;231;g3f59515182a_0_205"/>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232" name="Google Shape;232;g3f59515182a_0_205"/>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233" name="Google Shape;233;g3f59515182a_0_205"/>
          <p:cNvSpPr/>
          <p:nvPr/>
        </p:nvSpPr>
        <p:spPr>
          <a:xfrm rot="-5400000">
            <a:off x="888700" y="6519400"/>
            <a:ext cx="11327100" cy="5663000"/>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4" name="Google Shape;234;g3f59515182a_0_205"/>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5" name="Google Shape;235;g3f59515182a_0_205"/>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236" name="Google Shape;236;g3f59515182a_0_205"/>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237" name="Google Shape;237;g3f59515182a_0_205"/>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238" name="Google Shape;238;g3f59515182a_0_205"/>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239" name="Google Shape;239;g3f59515182a_0_205"/>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240" name="Google Shape;240;g3f59515182a_0_205"/>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241" name="Google Shape;241;g3f59515182a_0_205"/>
          <p:cNvSpPr txBox="1"/>
          <p:nvPr/>
        </p:nvSpPr>
        <p:spPr>
          <a:xfrm>
            <a:off x="825150" y="7346400"/>
            <a:ext cx="3143700" cy="77037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On-air CTA </a:t>
            </a:r>
            <a:br>
              <a:rPr b="1" lang="en-US" sz="3200">
                <a:solidFill>
                  <a:schemeClr val="dk1"/>
                </a:solidFill>
              </a:rPr>
            </a:br>
            <a:r>
              <a:rPr b="1" lang="en-US" sz="3200">
                <a:solidFill>
                  <a:schemeClr val="dk1"/>
                </a:solidFill>
              </a:rPr>
              <a:t>(e.g. Prayer Request)</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Evangelistic Landing Page</a:t>
            </a:r>
            <a:br>
              <a:rPr b="1" lang="en-US" sz="3200">
                <a:solidFill>
                  <a:schemeClr val="dk1"/>
                </a:solidFill>
              </a:rPr>
            </a:br>
            <a:br>
              <a:rPr b="1" lang="en-US" sz="3200">
                <a:solidFill>
                  <a:schemeClr val="dk1"/>
                </a:solidFill>
              </a:rPr>
            </a:br>
            <a:r>
              <a:rPr b="1" lang="en-US" sz="3200">
                <a:solidFill>
                  <a:schemeClr val="dk1"/>
                </a:solidFill>
              </a:rPr>
              <a:t>Promote Volunteer Opportunity</a:t>
            </a:r>
            <a:endParaRPr b="1" sz="3200">
              <a:solidFill>
                <a:schemeClr val="dk1"/>
              </a:solidFill>
            </a:endParaRPr>
          </a:p>
        </p:txBody>
      </p:sp>
      <p:sp>
        <p:nvSpPr>
          <p:cNvPr id="242" name="Google Shape;242;g3f59515182a_0_205"/>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2 - Radio Station</a:t>
            </a:r>
            <a:endParaRPr/>
          </a:p>
        </p:txBody>
      </p:sp>
      <p:sp>
        <p:nvSpPr>
          <p:cNvPr id="243" name="Google Shape;243;g3f59515182a_0_205"/>
          <p:cNvSpPr txBox="1"/>
          <p:nvPr/>
        </p:nvSpPr>
        <p:spPr>
          <a:xfrm>
            <a:off x="4980400" y="7346400"/>
            <a:ext cx="3143700" cy="28962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Trained</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Trusted</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Transparent</a:t>
            </a:r>
            <a:endParaRPr b="1" sz="32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247" name="Shape 247"/>
        <p:cNvGrpSpPr/>
        <p:nvPr/>
      </p:nvGrpSpPr>
      <p:grpSpPr>
        <a:xfrm>
          <a:off x="0" y="0"/>
          <a:ext cx="0" cy="0"/>
          <a:chOff x="0" y="0"/>
          <a:chExt cx="0" cy="0"/>
        </a:xfrm>
      </p:grpSpPr>
      <p:sp>
        <p:nvSpPr>
          <p:cNvPr id="248" name="Google Shape;248;g3f59515182a_0_225"/>
          <p:cNvSpPr/>
          <p:nvPr/>
        </p:nvSpPr>
        <p:spPr>
          <a:xfrm rot="-5400000">
            <a:off x="4760563" y="7111588"/>
            <a:ext cx="11327100" cy="4478625"/>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9" name="Google Shape;249;g3f59515182a_0_225"/>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0" name="Google Shape;250;g3f59515182a_0_225"/>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 name="Google Shape;251;g3f59515182a_0_225"/>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252" name="Google Shape;252;g3f59515182a_0_225"/>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253" name="Google Shape;253;g3f59515182a_0_225"/>
          <p:cNvSpPr/>
          <p:nvPr/>
        </p:nvSpPr>
        <p:spPr>
          <a:xfrm rot="-5400000">
            <a:off x="888700" y="6519400"/>
            <a:ext cx="11327100" cy="5663000"/>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4" name="Google Shape;254;g3f59515182a_0_225"/>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 name="Google Shape;255;g3f59515182a_0_225"/>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256" name="Google Shape;256;g3f59515182a_0_225"/>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257" name="Google Shape;257;g3f59515182a_0_225"/>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258" name="Google Shape;258;g3f59515182a_0_225"/>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259" name="Google Shape;259;g3f59515182a_0_225"/>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260" name="Google Shape;260;g3f59515182a_0_225"/>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261" name="Google Shape;261;g3f59515182a_0_225"/>
          <p:cNvSpPr txBox="1"/>
          <p:nvPr/>
        </p:nvSpPr>
        <p:spPr>
          <a:xfrm>
            <a:off x="825150" y="7346400"/>
            <a:ext cx="3143700" cy="77037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On-air CTA </a:t>
            </a:r>
            <a:br>
              <a:rPr b="1" lang="en-US" sz="3200">
                <a:solidFill>
                  <a:schemeClr val="dk1"/>
                </a:solidFill>
              </a:rPr>
            </a:br>
            <a:r>
              <a:rPr b="1" lang="en-US" sz="3200">
                <a:solidFill>
                  <a:schemeClr val="dk1"/>
                </a:solidFill>
              </a:rPr>
              <a:t>(e.g. Prayer Request)</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Evangelistic Landing Page</a:t>
            </a:r>
            <a:br>
              <a:rPr b="1" lang="en-US" sz="3200">
                <a:solidFill>
                  <a:schemeClr val="dk1"/>
                </a:solidFill>
              </a:rPr>
            </a:br>
            <a:br>
              <a:rPr b="1" lang="en-US" sz="3200">
                <a:solidFill>
                  <a:schemeClr val="dk1"/>
                </a:solidFill>
              </a:rPr>
            </a:br>
            <a:r>
              <a:rPr b="1" lang="en-US" sz="3200">
                <a:solidFill>
                  <a:schemeClr val="dk1"/>
                </a:solidFill>
              </a:rPr>
              <a:t>Promote Volunteer Opportunity</a:t>
            </a:r>
            <a:endParaRPr b="1" sz="3200">
              <a:solidFill>
                <a:schemeClr val="dk1"/>
              </a:solidFill>
            </a:endParaRPr>
          </a:p>
        </p:txBody>
      </p:sp>
      <p:sp>
        <p:nvSpPr>
          <p:cNvPr id="262" name="Google Shape;262;g3f59515182a_0_225"/>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2 - Radio Station</a:t>
            </a:r>
            <a:endParaRPr/>
          </a:p>
        </p:txBody>
      </p:sp>
      <p:sp>
        <p:nvSpPr>
          <p:cNvPr id="263" name="Google Shape;263;g3f59515182a_0_225"/>
          <p:cNvSpPr txBox="1"/>
          <p:nvPr/>
        </p:nvSpPr>
        <p:spPr>
          <a:xfrm>
            <a:off x="4980400" y="7346400"/>
            <a:ext cx="3143700" cy="28962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Trained</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Trusted</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Transparent</a:t>
            </a:r>
            <a:endParaRPr b="1" sz="3200">
              <a:solidFill>
                <a:schemeClr val="dk1"/>
              </a:solidFill>
            </a:endParaRPr>
          </a:p>
        </p:txBody>
      </p:sp>
      <p:sp>
        <p:nvSpPr>
          <p:cNvPr id="264" name="Google Shape;264;g3f59515182a_0_225"/>
          <p:cNvSpPr txBox="1"/>
          <p:nvPr/>
        </p:nvSpPr>
        <p:spPr>
          <a:xfrm>
            <a:off x="9474853" y="7775298"/>
            <a:ext cx="3143700" cy="22953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Local Church Partners</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Online Groups</a:t>
            </a:r>
            <a:endParaRPr b="1" sz="32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268" name="Shape 268"/>
        <p:cNvGrpSpPr/>
        <p:nvPr/>
      </p:nvGrpSpPr>
      <p:grpSpPr>
        <a:xfrm>
          <a:off x="0" y="0"/>
          <a:ext cx="0" cy="0"/>
          <a:chOff x="0" y="0"/>
          <a:chExt cx="0" cy="0"/>
        </a:xfrm>
      </p:grpSpPr>
      <p:sp>
        <p:nvSpPr>
          <p:cNvPr id="269" name="Google Shape;269;g3f59515182a_0_245"/>
          <p:cNvSpPr/>
          <p:nvPr/>
        </p:nvSpPr>
        <p:spPr>
          <a:xfrm rot="-5400000">
            <a:off x="4760563" y="7111588"/>
            <a:ext cx="11327100" cy="4478625"/>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0" name="Google Shape;270;g3f59515182a_0_245"/>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 name="Google Shape;271;g3f59515182a_0_245"/>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 name="Google Shape;272;g3f59515182a_0_245"/>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273" name="Google Shape;273;g3f59515182a_0_245"/>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274" name="Google Shape;274;g3f59515182a_0_245"/>
          <p:cNvSpPr/>
          <p:nvPr/>
        </p:nvSpPr>
        <p:spPr>
          <a:xfrm rot="-5400000">
            <a:off x="888700" y="6519400"/>
            <a:ext cx="11327100" cy="5663000"/>
          </a:xfrm>
          <a:prstGeom prst="flowChartOffpageConnector">
            <a:avLst/>
          </a:prstGeom>
          <a:gradFill>
            <a:gsLst>
              <a:gs pos="0">
                <a:srgbClr val="D4E5F5"/>
              </a:gs>
              <a:gs pos="0">
                <a:schemeClr val="lt1"/>
              </a:gs>
              <a:gs pos="47000">
                <a:srgbClr val="F2F2F2"/>
              </a:gs>
              <a:gs pos="100000">
                <a:srgbClr val="B8D2EA"/>
              </a:gs>
              <a:gs pos="100000">
                <a:srgbClr val="70A4D5"/>
              </a:gs>
            </a:gsLst>
            <a:lin ang="5400012" scaled="0"/>
          </a:gra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5" name="Google Shape;275;g3f59515182a_0_245"/>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6" name="Google Shape;276;g3f59515182a_0_245"/>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277" name="Google Shape;277;g3f59515182a_0_245"/>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278" name="Google Shape;278;g3f59515182a_0_245"/>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279" name="Google Shape;279;g3f59515182a_0_245"/>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3 - Para-Church Ministry</a:t>
            </a:r>
            <a:endParaRPr/>
          </a:p>
        </p:txBody>
      </p:sp>
      <p:sp>
        <p:nvSpPr>
          <p:cNvPr id="280" name="Google Shape;280;g3f59515182a_0_245"/>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281" name="Google Shape;281;g3f59515182a_0_245"/>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282" name="Google Shape;282;g3f59515182a_0_245"/>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283" name="Google Shape;283;g3f59515182a_0_245"/>
          <p:cNvSpPr txBox="1"/>
          <p:nvPr/>
        </p:nvSpPr>
        <p:spPr>
          <a:xfrm>
            <a:off x="825150" y="7000700"/>
            <a:ext cx="3143700" cy="71028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CTA in Online Stream</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Prayer Request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Landing Page: </a:t>
            </a:r>
            <a:br>
              <a:rPr b="1" lang="en-US" sz="3200">
                <a:solidFill>
                  <a:schemeClr val="dk1"/>
                </a:solidFill>
              </a:rPr>
            </a:br>
            <a:r>
              <a:rPr b="1" lang="en-US" sz="3200">
                <a:solidFill>
                  <a:schemeClr val="dk1"/>
                </a:solidFill>
              </a:rPr>
              <a:t>Brand Creation</a:t>
            </a:r>
            <a:br>
              <a:rPr b="1" lang="en-US" sz="3200">
                <a:solidFill>
                  <a:schemeClr val="dk1"/>
                </a:solidFill>
              </a:rPr>
            </a:br>
            <a:r>
              <a:rPr b="1" lang="en-US" sz="3200">
                <a:solidFill>
                  <a:schemeClr val="dk1"/>
                </a:solidFill>
              </a:rPr>
              <a:t>(Campaign)</a:t>
            </a:r>
            <a:endParaRPr b="1" sz="32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287" name="Shape 287"/>
        <p:cNvGrpSpPr/>
        <p:nvPr/>
      </p:nvGrpSpPr>
      <p:grpSpPr>
        <a:xfrm>
          <a:off x="0" y="0"/>
          <a:ext cx="0" cy="0"/>
          <a:chOff x="0" y="0"/>
          <a:chExt cx="0" cy="0"/>
        </a:xfrm>
      </p:grpSpPr>
      <p:sp>
        <p:nvSpPr>
          <p:cNvPr id="288" name="Google Shape;288;g3f59515182a_0_263"/>
          <p:cNvSpPr/>
          <p:nvPr/>
        </p:nvSpPr>
        <p:spPr>
          <a:xfrm rot="-5400000">
            <a:off x="4760563" y="7111588"/>
            <a:ext cx="11327100" cy="4478625"/>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9" name="Google Shape;289;g3f59515182a_0_263"/>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 name="Google Shape;290;g3f59515182a_0_263"/>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 name="Google Shape;291;g3f59515182a_0_263"/>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292" name="Google Shape;292;g3f59515182a_0_263"/>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293" name="Google Shape;293;g3f59515182a_0_263"/>
          <p:cNvSpPr/>
          <p:nvPr/>
        </p:nvSpPr>
        <p:spPr>
          <a:xfrm rot="-5400000">
            <a:off x="888700" y="6519400"/>
            <a:ext cx="11327100" cy="5663000"/>
          </a:xfrm>
          <a:prstGeom prst="flowChartOffpageConnector">
            <a:avLst/>
          </a:prstGeom>
          <a:gradFill>
            <a:gsLst>
              <a:gs pos="0">
                <a:srgbClr val="D4E5F5"/>
              </a:gs>
              <a:gs pos="0">
                <a:schemeClr val="lt1"/>
              </a:gs>
              <a:gs pos="47000">
                <a:srgbClr val="F2F2F2"/>
              </a:gs>
              <a:gs pos="100000">
                <a:srgbClr val="B8D2EA"/>
              </a:gs>
              <a:gs pos="100000">
                <a:srgbClr val="70A4D5"/>
              </a:gs>
            </a:gsLst>
            <a:lin ang="5400012" scaled="0"/>
          </a:gra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4" name="Google Shape;294;g3f59515182a_0_263"/>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5" name="Google Shape;295;g3f59515182a_0_263"/>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296" name="Google Shape;296;g3f59515182a_0_263"/>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297" name="Google Shape;297;g3f59515182a_0_263"/>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298" name="Google Shape;298;g3f59515182a_0_263"/>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3 - Para-Church Ministry</a:t>
            </a:r>
            <a:endParaRPr/>
          </a:p>
        </p:txBody>
      </p:sp>
      <p:sp>
        <p:nvSpPr>
          <p:cNvPr id="299" name="Google Shape;299;g3f59515182a_0_263"/>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300" name="Google Shape;300;g3f59515182a_0_263"/>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301" name="Google Shape;301;g3f59515182a_0_263"/>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302" name="Google Shape;302;g3f59515182a_0_263"/>
          <p:cNvSpPr txBox="1"/>
          <p:nvPr/>
        </p:nvSpPr>
        <p:spPr>
          <a:xfrm>
            <a:off x="825150" y="7000700"/>
            <a:ext cx="3143700" cy="71028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CTA in Online Stream</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Prayer Request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Landing Page: </a:t>
            </a:r>
            <a:br>
              <a:rPr b="1" lang="en-US" sz="3200">
                <a:solidFill>
                  <a:schemeClr val="dk1"/>
                </a:solidFill>
              </a:rPr>
            </a:br>
            <a:r>
              <a:rPr b="1" lang="en-US" sz="3200">
                <a:solidFill>
                  <a:schemeClr val="dk1"/>
                </a:solidFill>
              </a:rPr>
              <a:t>Brand Creation</a:t>
            </a:r>
            <a:br>
              <a:rPr b="1" lang="en-US" sz="3200">
                <a:solidFill>
                  <a:schemeClr val="dk1"/>
                </a:solidFill>
              </a:rPr>
            </a:br>
            <a:r>
              <a:rPr b="1" lang="en-US" sz="3200">
                <a:solidFill>
                  <a:schemeClr val="dk1"/>
                </a:solidFill>
              </a:rPr>
              <a:t>(Campaign)</a:t>
            </a:r>
            <a:endParaRPr b="1" sz="3200">
              <a:solidFill>
                <a:schemeClr val="dk1"/>
              </a:solidFill>
            </a:endParaRPr>
          </a:p>
        </p:txBody>
      </p:sp>
      <p:sp>
        <p:nvSpPr>
          <p:cNvPr id="303" name="Google Shape;303;g3f59515182a_0_263"/>
          <p:cNvSpPr txBox="1"/>
          <p:nvPr/>
        </p:nvSpPr>
        <p:spPr>
          <a:xfrm>
            <a:off x="4980400" y="7346400"/>
            <a:ext cx="3143700" cy="46989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Training / Onboarding Available for Volunteers</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MII Staff Supported</a:t>
            </a:r>
            <a:endParaRPr b="1" sz="32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307" name="Shape 307"/>
        <p:cNvGrpSpPr/>
        <p:nvPr/>
      </p:nvGrpSpPr>
      <p:grpSpPr>
        <a:xfrm>
          <a:off x="0" y="0"/>
          <a:ext cx="0" cy="0"/>
          <a:chOff x="0" y="0"/>
          <a:chExt cx="0" cy="0"/>
        </a:xfrm>
      </p:grpSpPr>
      <p:sp>
        <p:nvSpPr>
          <p:cNvPr id="308" name="Google Shape;308;g3f59515182a_0_282"/>
          <p:cNvSpPr/>
          <p:nvPr/>
        </p:nvSpPr>
        <p:spPr>
          <a:xfrm rot="-5400000">
            <a:off x="4760563" y="7111588"/>
            <a:ext cx="11327100" cy="4478625"/>
          </a:xfrm>
          <a:prstGeom prst="flowChartOffpageConnector">
            <a:avLst/>
          </a:prstGeom>
          <a:solidFill>
            <a:srgbClr val="F2F2F2"/>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9" name="Google Shape;309;g3f59515182a_0_282"/>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 name="Google Shape;310;g3f59515182a_0_282"/>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 name="Google Shape;311;g3f59515182a_0_282"/>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312" name="Google Shape;312;g3f59515182a_0_282"/>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313" name="Google Shape;313;g3f59515182a_0_282"/>
          <p:cNvSpPr/>
          <p:nvPr/>
        </p:nvSpPr>
        <p:spPr>
          <a:xfrm rot="-5400000">
            <a:off x="888700" y="6519400"/>
            <a:ext cx="11327100" cy="5663000"/>
          </a:xfrm>
          <a:prstGeom prst="flowChartOffpageConnector">
            <a:avLst/>
          </a:prstGeom>
          <a:gradFill>
            <a:gsLst>
              <a:gs pos="0">
                <a:srgbClr val="D4E5F5"/>
              </a:gs>
              <a:gs pos="0">
                <a:schemeClr val="lt1"/>
              </a:gs>
              <a:gs pos="47000">
                <a:srgbClr val="F2F2F2"/>
              </a:gs>
              <a:gs pos="100000">
                <a:srgbClr val="B8D2EA"/>
              </a:gs>
              <a:gs pos="100000">
                <a:srgbClr val="70A4D5"/>
              </a:gs>
            </a:gsLst>
            <a:lin ang="5400012" scaled="0"/>
          </a:gra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4" name="Google Shape;314;g3f59515182a_0_282"/>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5" name="Google Shape;315;g3f59515182a_0_282"/>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316" name="Google Shape;316;g3f59515182a_0_282"/>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317" name="Google Shape;317;g3f59515182a_0_282"/>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318" name="Google Shape;318;g3f59515182a_0_282"/>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3 - Para-Church Ministry</a:t>
            </a:r>
            <a:endParaRPr/>
          </a:p>
        </p:txBody>
      </p:sp>
      <p:sp>
        <p:nvSpPr>
          <p:cNvPr id="319" name="Google Shape;319;g3f59515182a_0_282"/>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320" name="Google Shape;320;g3f59515182a_0_282"/>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321" name="Google Shape;321;g3f59515182a_0_282"/>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322" name="Google Shape;322;g3f59515182a_0_282"/>
          <p:cNvSpPr txBox="1"/>
          <p:nvPr/>
        </p:nvSpPr>
        <p:spPr>
          <a:xfrm>
            <a:off x="825150" y="7000700"/>
            <a:ext cx="3143700" cy="71028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CTA in Online Stream</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Prayer Request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Landing Page: </a:t>
            </a:r>
            <a:br>
              <a:rPr b="1" lang="en-US" sz="3200">
                <a:solidFill>
                  <a:schemeClr val="dk1"/>
                </a:solidFill>
              </a:rPr>
            </a:br>
            <a:r>
              <a:rPr b="1" lang="en-US" sz="3200">
                <a:solidFill>
                  <a:schemeClr val="dk1"/>
                </a:solidFill>
              </a:rPr>
              <a:t>Brand Creation</a:t>
            </a:r>
            <a:br>
              <a:rPr b="1" lang="en-US" sz="3200">
                <a:solidFill>
                  <a:schemeClr val="dk1"/>
                </a:solidFill>
              </a:rPr>
            </a:br>
            <a:r>
              <a:rPr b="1" lang="en-US" sz="3200">
                <a:solidFill>
                  <a:schemeClr val="dk1"/>
                </a:solidFill>
              </a:rPr>
              <a:t>(Campaign)</a:t>
            </a:r>
            <a:endParaRPr b="1" sz="3200">
              <a:solidFill>
                <a:schemeClr val="dk1"/>
              </a:solidFill>
            </a:endParaRPr>
          </a:p>
        </p:txBody>
      </p:sp>
      <p:sp>
        <p:nvSpPr>
          <p:cNvPr id="323" name="Google Shape;323;g3f59515182a_0_282"/>
          <p:cNvSpPr txBox="1"/>
          <p:nvPr/>
        </p:nvSpPr>
        <p:spPr>
          <a:xfrm>
            <a:off x="4980400" y="7346400"/>
            <a:ext cx="3143700" cy="46989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Training / Onboarding Available for Volunteers</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MII Staff Supported</a:t>
            </a:r>
            <a:endParaRPr b="1" sz="3200">
              <a:solidFill>
                <a:schemeClr val="dk1"/>
              </a:solidFill>
            </a:endParaRPr>
          </a:p>
        </p:txBody>
      </p:sp>
      <p:sp>
        <p:nvSpPr>
          <p:cNvPr id="324" name="Google Shape;324;g3f59515182a_0_282"/>
          <p:cNvSpPr txBox="1"/>
          <p:nvPr/>
        </p:nvSpPr>
        <p:spPr>
          <a:xfrm>
            <a:off x="9474853" y="7775298"/>
            <a:ext cx="3143700" cy="28962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National</a:t>
            </a:r>
            <a:r>
              <a:rPr b="1" lang="en-US" sz="3200">
                <a:solidFill>
                  <a:schemeClr val="dk1"/>
                </a:solidFill>
              </a:rPr>
              <a:t> </a:t>
            </a:r>
            <a:br>
              <a:rPr b="1" lang="en-US" sz="3200">
                <a:solidFill>
                  <a:schemeClr val="dk1"/>
                </a:solidFill>
              </a:rPr>
            </a:br>
            <a:r>
              <a:rPr b="1" lang="en-US" sz="3200">
                <a:solidFill>
                  <a:schemeClr val="dk1"/>
                </a:solidFill>
              </a:rPr>
              <a:t>Church Partners</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Online Groups</a:t>
            </a:r>
            <a:endParaRPr b="1" sz="32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328" name="Shape 328"/>
        <p:cNvGrpSpPr/>
        <p:nvPr/>
      </p:nvGrpSpPr>
      <p:grpSpPr>
        <a:xfrm>
          <a:off x="0" y="0"/>
          <a:ext cx="0" cy="0"/>
          <a:chOff x="0" y="0"/>
          <a:chExt cx="0" cy="0"/>
        </a:xfrm>
      </p:grpSpPr>
      <p:sp>
        <p:nvSpPr>
          <p:cNvPr id="329" name="Google Shape;329;g3f59515182a_0_302"/>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 name="Google Shape;330;g3f59515182a_0_302"/>
          <p:cNvSpPr txBox="1"/>
          <p:nvPr/>
        </p:nvSpPr>
        <p:spPr>
          <a:xfrm>
            <a:off x="1636776" y="1865376"/>
            <a:ext cx="9144000" cy="28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PROTECTING QUALITY</a:t>
            </a:r>
            <a:endParaRPr/>
          </a:p>
        </p:txBody>
      </p:sp>
      <p:sp>
        <p:nvSpPr>
          <p:cNvPr id="331" name="Google Shape;331;g3f59515182a_0_302"/>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 name="Google Shape;332;g3f59515182a_0_302"/>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333" name="Google Shape;333;g3f59515182a_0_302"/>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334" name="Google Shape;334;g3f59515182a_0_302"/>
          <p:cNvSpPr/>
          <p:nvPr/>
        </p:nvSpPr>
        <p:spPr>
          <a:xfrm>
            <a:off x="914400" y="13138403"/>
            <a:ext cx="82200" cy="11994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5" name="Google Shape;335;g3f59515182a_0_302"/>
          <p:cNvSpPr txBox="1"/>
          <p:nvPr/>
        </p:nvSpPr>
        <p:spPr>
          <a:xfrm>
            <a:off x="1481328" y="13046964"/>
            <a:ext cx="10735200" cy="11469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450">
                <a:solidFill>
                  <a:srgbClr val="FFC000"/>
                </a:solidFill>
                <a:latin typeface="Arial"/>
                <a:ea typeface="Arial"/>
                <a:cs typeface="Arial"/>
                <a:sym typeface="Arial"/>
              </a:rPr>
              <a:t>Reach and discipleship quality pull</a:t>
            </a:r>
            <a:br>
              <a:rPr b="1" i="0" lang="en-US" sz="3450">
                <a:solidFill>
                  <a:srgbClr val="FFC000"/>
                </a:solidFill>
                <a:latin typeface="Arial"/>
                <a:ea typeface="Arial"/>
                <a:cs typeface="Arial"/>
                <a:sym typeface="Arial"/>
              </a:rPr>
            </a:br>
            <a:r>
              <a:rPr b="1" i="0" lang="en-US" sz="3450">
                <a:solidFill>
                  <a:srgbClr val="FFC000"/>
                </a:solidFill>
                <a:latin typeface="Arial"/>
                <a:ea typeface="Arial"/>
                <a:cs typeface="Arial"/>
                <a:sym typeface="Arial"/>
              </a:rPr>
              <a:t>against each other. Plan for it.</a:t>
            </a:r>
            <a:endParaRPr/>
          </a:p>
        </p:txBody>
      </p:sp>
      <p:sp>
        <p:nvSpPr>
          <p:cNvPr id="336" name="Google Shape;336;g3f59515182a_0_302"/>
          <p:cNvSpPr/>
          <p:nvPr/>
        </p:nvSpPr>
        <p:spPr>
          <a:xfrm>
            <a:off x="1636776" y="3623733"/>
            <a:ext cx="10927800" cy="8856300"/>
          </a:xfrm>
          <a:prstGeom prst="rect">
            <a:avLst/>
          </a:prstGeom>
          <a:solidFill>
            <a:schemeClr val="lt1"/>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37" name="Google Shape;337;g3f59515182a_0_302"/>
          <p:cNvCxnSpPr/>
          <p:nvPr/>
        </p:nvCxnSpPr>
        <p:spPr>
          <a:xfrm flipH="1" rot="10800000">
            <a:off x="2472267" y="4284252"/>
            <a:ext cx="9414900" cy="3931800"/>
          </a:xfrm>
          <a:prstGeom prst="straightConnector1">
            <a:avLst/>
          </a:prstGeom>
          <a:noFill/>
          <a:ln cap="flat" cmpd="sng" w="66675">
            <a:solidFill>
              <a:srgbClr val="FF0000"/>
            </a:solidFill>
            <a:prstDash val="solid"/>
            <a:miter lim="8000"/>
            <a:headEnd len="sm" w="sm" type="none"/>
            <a:tailEnd len="sm" w="sm" type="none"/>
          </a:ln>
        </p:spPr>
      </p:cxnSp>
      <p:cxnSp>
        <p:nvCxnSpPr>
          <p:cNvPr id="338" name="Google Shape;338;g3f59515182a_0_302"/>
          <p:cNvCxnSpPr/>
          <p:nvPr/>
        </p:nvCxnSpPr>
        <p:spPr>
          <a:xfrm>
            <a:off x="2624667" y="5655733"/>
            <a:ext cx="8745900" cy="4884600"/>
          </a:xfrm>
          <a:prstGeom prst="straightConnector1">
            <a:avLst/>
          </a:prstGeom>
          <a:noFill/>
          <a:ln cap="flat" cmpd="sng" w="66675">
            <a:solidFill>
              <a:srgbClr val="375623"/>
            </a:solidFill>
            <a:prstDash val="solid"/>
            <a:miter lim="8000"/>
            <a:headEnd len="sm" w="sm" type="none"/>
            <a:tailEnd len="sm" w="sm" type="none"/>
          </a:ln>
        </p:spPr>
      </p:cxnSp>
      <p:sp>
        <p:nvSpPr>
          <p:cNvPr id="339" name="Google Shape;339;g3f59515182a_0_302"/>
          <p:cNvSpPr txBox="1"/>
          <p:nvPr/>
        </p:nvSpPr>
        <p:spPr>
          <a:xfrm>
            <a:off x="10120376" y="3878038"/>
            <a:ext cx="44874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Arial"/>
                <a:ea typeface="Arial"/>
                <a:cs typeface="Arial"/>
                <a:sym typeface="Arial"/>
              </a:rPr>
              <a:t>REACH</a:t>
            </a:r>
            <a:endParaRPr b="1" sz="1800">
              <a:solidFill>
                <a:schemeClr val="dk1"/>
              </a:solidFill>
              <a:latin typeface="Arial"/>
              <a:ea typeface="Arial"/>
              <a:cs typeface="Arial"/>
              <a:sym typeface="Arial"/>
            </a:endParaRPr>
          </a:p>
        </p:txBody>
      </p:sp>
      <p:cxnSp>
        <p:nvCxnSpPr>
          <p:cNvPr id="340" name="Google Shape;340;g3f59515182a_0_302"/>
          <p:cNvCxnSpPr/>
          <p:nvPr/>
        </p:nvCxnSpPr>
        <p:spPr>
          <a:xfrm rot="10800000">
            <a:off x="2116803" y="4589004"/>
            <a:ext cx="16800" cy="7399800"/>
          </a:xfrm>
          <a:prstGeom prst="straightConnector1">
            <a:avLst/>
          </a:prstGeom>
          <a:noFill/>
          <a:ln cap="flat" cmpd="sng" w="50800">
            <a:solidFill>
              <a:schemeClr val="accent1"/>
            </a:solidFill>
            <a:prstDash val="solid"/>
            <a:miter lim="8000"/>
            <a:headEnd len="sm" w="sm" type="none"/>
            <a:tailEnd len="med" w="med" type="triangle"/>
          </a:ln>
        </p:spPr>
      </p:cxnSp>
      <p:cxnSp>
        <p:nvCxnSpPr>
          <p:cNvPr id="341" name="Google Shape;341;g3f59515182a_0_302"/>
          <p:cNvCxnSpPr/>
          <p:nvPr/>
        </p:nvCxnSpPr>
        <p:spPr>
          <a:xfrm>
            <a:off x="2133603" y="11988804"/>
            <a:ext cx="9947400" cy="0"/>
          </a:xfrm>
          <a:prstGeom prst="straightConnector1">
            <a:avLst/>
          </a:prstGeom>
          <a:noFill/>
          <a:ln cap="flat" cmpd="sng" w="50800">
            <a:solidFill>
              <a:schemeClr val="accent1"/>
            </a:solidFill>
            <a:prstDash val="solid"/>
            <a:miter lim="8000"/>
            <a:headEnd len="sm" w="sm" type="none"/>
            <a:tailEnd len="med" w="med" type="triangle"/>
          </a:ln>
        </p:spPr>
      </p:cxnSp>
      <p:sp>
        <p:nvSpPr>
          <p:cNvPr id="342" name="Google Shape;342;g3f59515182a_0_302"/>
          <p:cNvSpPr txBox="1"/>
          <p:nvPr/>
        </p:nvSpPr>
        <p:spPr>
          <a:xfrm>
            <a:off x="8667157" y="10680650"/>
            <a:ext cx="44874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Arial"/>
                <a:ea typeface="Arial"/>
                <a:cs typeface="Arial"/>
                <a:sym typeface="Arial"/>
              </a:rPr>
              <a:t>FOLLOW UP QUALITY</a:t>
            </a:r>
            <a:endParaRPr b="1" sz="18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346" name="Shape 346"/>
        <p:cNvGrpSpPr/>
        <p:nvPr/>
      </p:nvGrpSpPr>
      <p:grpSpPr>
        <a:xfrm>
          <a:off x="0" y="0"/>
          <a:ext cx="0" cy="0"/>
          <a:chOff x="0" y="0"/>
          <a:chExt cx="0" cy="0"/>
        </a:xfrm>
      </p:grpSpPr>
      <p:sp>
        <p:nvSpPr>
          <p:cNvPr id="347" name="Google Shape;347;g3f59515182a_0_15"/>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 name="Google Shape;348;g3f59515182a_0_15"/>
          <p:cNvSpPr txBox="1"/>
          <p:nvPr/>
        </p:nvSpPr>
        <p:spPr>
          <a:xfrm>
            <a:off x="1636776" y="1865376"/>
            <a:ext cx="9144000" cy="28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WHY THIS MATTERS TO YOU</a:t>
            </a:r>
            <a:endParaRPr/>
          </a:p>
        </p:txBody>
      </p:sp>
      <p:sp>
        <p:nvSpPr>
          <p:cNvPr id="349" name="Google Shape;349;g3f59515182a_0_15"/>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0" name="Google Shape;350;g3f59515182a_0_15"/>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351" name="Google Shape;351;g3f59515182a_0_15"/>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352" name="Google Shape;352;g3f59515182a_0_15"/>
          <p:cNvSpPr txBox="1"/>
          <p:nvPr/>
        </p:nvSpPr>
        <p:spPr>
          <a:xfrm>
            <a:off x="914400" y="2679192"/>
            <a:ext cx="11301900" cy="1617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You already have</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what this takes.</a:t>
            </a:r>
            <a:endParaRPr/>
          </a:p>
        </p:txBody>
      </p:sp>
      <p:sp>
        <p:nvSpPr>
          <p:cNvPr id="353" name="Google Shape;353;g3f59515182a_0_15"/>
          <p:cNvSpPr/>
          <p:nvPr/>
        </p:nvSpPr>
        <p:spPr>
          <a:xfrm>
            <a:off x="914400" y="5669280"/>
            <a:ext cx="10972800" cy="27432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4" name="Google Shape;354;g3f59515182a_0_15"/>
          <p:cNvSpPr/>
          <p:nvPr/>
        </p:nvSpPr>
        <p:spPr>
          <a:xfrm>
            <a:off x="914400" y="5669280"/>
            <a:ext cx="82200" cy="27432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5" name="Google Shape;355;g3f59515182a_0_15"/>
          <p:cNvSpPr txBox="1"/>
          <p:nvPr/>
        </p:nvSpPr>
        <p:spPr>
          <a:xfrm>
            <a:off x="1691640" y="6217920"/>
            <a:ext cx="9327000" cy="1761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a:solidFill>
                  <a:srgbClr val="FFC000"/>
                </a:solidFill>
                <a:latin typeface="Arial"/>
                <a:ea typeface="Arial"/>
                <a:cs typeface="Arial"/>
                <a:sym typeface="Arial"/>
              </a:rPr>
              <a:t>The skills</a:t>
            </a:r>
            <a:endParaRPr/>
          </a:p>
          <a:p>
            <a:pPr indent="0" lvl="0" marL="0" marR="0" rtl="0" algn="l">
              <a:lnSpc>
                <a:spcPct val="138000"/>
              </a:lnSpc>
              <a:spcBef>
                <a:spcPts val="1600"/>
              </a:spcBef>
              <a:spcAft>
                <a:spcPts val="0"/>
              </a:spcAft>
              <a:buNone/>
            </a:pPr>
            <a:r>
              <a:rPr b="0" i="0" lang="en-US" sz="2800">
                <a:solidFill>
                  <a:srgbClr val="B9C6E0"/>
                </a:solidFill>
                <a:latin typeface="Arial"/>
                <a:ea typeface="Arial"/>
                <a:cs typeface="Arial"/>
                <a:sym typeface="Arial"/>
              </a:rPr>
              <a:t>You already know how to welcome people, listen, and walk with them.</a:t>
            </a:r>
            <a:endParaRPr/>
          </a:p>
        </p:txBody>
      </p:sp>
      <p:sp>
        <p:nvSpPr>
          <p:cNvPr id="356" name="Google Shape;356;g3f59515182a_0_15"/>
          <p:cNvSpPr/>
          <p:nvPr/>
        </p:nvSpPr>
        <p:spPr>
          <a:xfrm>
            <a:off x="914400" y="8869680"/>
            <a:ext cx="10972800" cy="27432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7" name="Google Shape;357;g3f59515182a_0_15"/>
          <p:cNvSpPr/>
          <p:nvPr/>
        </p:nvSpPr>
        <p:spPr>
          <a:xfrm>
            <a:off x="914400" y="8869680"/>
            <a:ext cx="82200" cy="27432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8" name="Google Shape;358;g3f59515182a_0_15"/>
          <p:cNvSpPr txBox="1"/>
          <p:nvPr/>
        </p:nvSpPr>
        <p:spPr>
          <a:xfrm>
            <a:off x="1691640" y="9418319"/>
            <a:ext cx="9327000" cy="1761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a:solidFill>
                  <a:srgbClr val="FFC000"/>
                </a:solidFill>
                <a:latin typeface="Arial"/>
                <a:ea typeface="Arial"/>
                <a:cs typeface="Arial"/>
                <a:sym typeface="Arial"/>
              </a:rPr>
              <a:t>The platforms</a:t>
            </a:r>
            <a:endParaRPr/>
          </a:p>
          <a:p>
            <a:pPr indent="0" lvl="0" marL="0" marR="0" rtl="0" algn="l">
              <a:lnSpc>
                <a:spcPct val="138000"/>
              </a:lnSpc>
              <a:spcBef>
                <a:spcPts val="1600"/>
              </a:spcBef>
              <a:spcAft>
                <a:spcPts val="0"/>
              </a:spcAft>
              <a:buNone/>
            </a:pPr>
            <a:r>
              <a:rPr b="0" i="0" lang="en-US" sz="2800">
                <a:solidFill>
                  <a:srgbClr val="B9C6E0"/>
                </a:solidFill>
                <a:latin typeface="Arial"/>
                <a:ea typeface="Arial"/>
                <a:cs typeface="Arial"/>
                <a:sym typeface="Arial"/>
              </a:rPr>
              <a:t>You are already publishing. This is the same work, pointed at the people you set out to reach.</a:t>
            </a:r>
            <a:endParaRPr/>
          </a:p>
        </p:txBody>
      </p:sp>
      <p:sp>
        <p:nvSpPr>
          <p:cNvPr id="359" name="Google Shape;359;g3f59515182a_0_15"/>
          <p:cNvSpPr/>
          <p:nvPr/>
        </p:nvSpPr>
        <p:spPr>
          <a:xfrm>
            <a:off x="914400" y="12344400"/>
            <a:ext cx="82200" cy="11994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0" name="Google Shape;360;g3f59515182a_0_15"/>
          <p:cNvSpPr txBox="1"/>
          <p:nvPr/>
        </p:nvSpPr>
        <p:spPr>
          <a:xfrm>
            <a:off x="1481328" y="12252960"/>
            <a:ext cx="10735200" cy="11469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450">
                <a:solidFill>
                  <a:srgbClr val="F4F7FC"/>
                </a:solidFill>
                <a:latin typeface="Arial"/>
                <a:ea typeface="Arial"/>
                <a:cs typeface="Arial"/>
                <a:sym typeface="Arial"/>
              </a:rPr>
              <a:t>This handoff is the hardest step</a:t>
            </a:r>
            <a:br>
              <a:rPr b="1" i="0" lang="en-US" sz="3450">
                <a:solidFill>
                  <a:srgbClr val="F4F7FC"/>
                </a:solidFill>
                <a:latin typeface="Arial"/>
                <a:ea typeface="Arial"/>
                <a:cs typeface="Arial"/>
                <a:sym typeface="Arial"/>
              </a:rPr>
            </a:br>
            <a:r>
              <a:rPr b="1" i="0" lang="en-US" sz="3450">
                <a:solidFill>
                  <a:srgbClr val="F4F7FC"/>
                </a:solidFill>
                <a:latin typeface="Arial"/>
                <a:ea typeface="Arial"/>
                <a:cs typeface="Arial"/>
                <a:sym typeface="Arial"/>
              </a:rPr>
              <a:t>and the highest-leverage one.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364" name="Shape 364"/>
        <p:cNvGrpSpPr/>
        <p:nvPr/>
      </p:nvGrpSpPr>
      <p:grpSpPr>
        <a:xfrm>
          <a:off x="0" y="0"/>
          <a:ext cx="0" cy="0"/>
          <a:chOff x="0" y="0"/>
          <a:chExt cx="0" cy="0"/>
        </a:xfrm>
      </p:grpSpPr>
      <p:sp>
        <p:nvSpPr>
          <p:cNvPr id="365" name="Google Shape;365;p8"/>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6" name="Google Shape;366;p8"/>
          <p:cNvSpPr txBox="1"/>
          <p:nvPr/>
        </p:nvSpPr>
        <p:spPr>
          <a:xfrm>
            <a:off x="1636776" y="1865376"/>
            <a:ext cx="9144000" cy="28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75">
                <a:solidFill>
                  <a:srgbClr val="7E8FB3"/>
                </a:solidFill>
              </a:rPr>
              <a:t>A NOTE ON RECRUITING ONLINE MISSIONARIES</a:t>
            </a:r>
            <a:endParaRPr/>
          </a:p>
        </p:txBody>
      </p:sp>
      <p:sp>
        <p:nvSpPr>
          <p:cNvPr id="367" name="Google Shape;367;p8"/>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8" name="Google Shape;368;p8"/>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369" name="Google Shape;369;p8"/>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370" name="Google Shape;370;p8"/>
          <p:cNvSpPr txBox="1"/>
          <p:nvPr/>
        </p:nvSpPr>
        <p:spPr>
          <a:xfrm>
            <a:off x="914400" y="2679192"/>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It takes a process.</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And it takes people.</a:t>
            </a:r>
            <a:endParaRPr/>
          </a:p>
        </p:txBody>
      </p:sp>
      <p:sp>
        <p:nvSpPr>
          <p:cNvPr id="371" name="Google Shape;371;p8"/>
          <p:cNvSpPr/>
          <p:nvPr/>
        </p:nvSpPr>
        <p:spPr>
          <a:xfrm>
            <a:off x="914400" y="5103902"/>
            <a:ext cx="10972800" cy="38571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2" name="Google Shape;372;p8"/>
          <p:cNvSpPr/>
          <p:nvPr/>
        </p:nvSpPr>
        <p:spPr>
          <a:xfrm flipH="1">
            <a:off x="996794" y="5104027"/>
            <a:ext cx="82200" cy="38571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 name="Google Shape;373;p8"/>
          <p:cNvSpPr txBox="1"/>
          <p:nvPr/>
        </p:nvSpPr>
        <p:spPr>
          <a:xfrm>
            <a:off x="1737290" y="5897240"/>
            <a:ext cx="9327000" cy="2270400"/>
          </a:xfrm>
          <a:prstGeom prst="rect">
            <a:avLst/>
          </a:prstGeom>
          <a:noFill/>
          <a:ln>
            <a:noFill/>
          </a:ln>
        </p:spPr>
        <p:txBody>
          <a:bodyPr anchorCtr="0" anchor="ctr" bIns="0" lIns="0" spcFirstLastPara="1" rIns="0" wrap="square" tIns="0">
            <a:spAutoFit/>
          </a:bodyPr>
          <a:lstStyle/>
          <a:p>
            <a:pPr indent="0" lvl="0" marL="0" marR="0" rtl="0" algn="l">
              <a:lnSpc>
                <a:spcPct val="134000"/>
              </a:lnSpc>
              <a:spcBef>
                <a:spcPts val="0"/>
              </a:spcBef>
              <a:spcAft>
                <a:spcPts val="0"/>
              </a:spcAft>
              <a:buNone/>
            </a:pPr>
            <a:r>
              <a:rPr b="0" i="1" lang="en-US" sz="3800">
                <a:solidFill>
                  <a:srgbClr val="F4F7FC"/>
                </a:solidFill>
                <a:latin typeface="Arial"/>
                <a:ea typeface="Arial"/>
                <a:cs typeface="Arial"/>
                <a:sym typeface="Arial"/>
              </a:rPr>
              <a:t>“…to equip his people for works of service, so that the body of Christ may be built up.”</a:t>
            </a:r>
            <a:endParaRPr sz="2400"/>
          </a:p>
          <a:p>
            <a:pPr indent="0" lvl="0" marL="0" marR="0" rtl="0" algn="l">
              <a:spcBef>
                <a:spcPts val="1400"/>
              </a:spcBef>
              <a:spcAft>
                <a:spcPts val="0"/>
              </a:spcAft>
              <a:buNone/>
            </a:pPr>
            <a:r>
              <a:rPr b="1" i="0" lang="en-US" sz="3400">
                <a:solidFill>
                  <a:srgbClr val="FFC000"/>
                </a:solidFill>
                <a:latin typeface="Arial"/>
                <a:ea typeface="Arial"/>
                <a:cs typeface="Arial"/>
                <a:sym typeface="Arial"/>
              </a:rPr>
              <a:t>EPHESIANS 4:11–12</a:t>
            </a:r>
            <a:endParaRPr sz="2400"/>
          </a:p>
        </p:txBody>
      </p:sp>
      <p:sp>
        <p:nvSpPr>
          <p:cNvPr id="374" name="Google Shape;374;p8"/>
          <p:cNvSpPr/>
          <p:nvPr/>
        </p:nvSpPr>
        <p:spPr>
          <a:xfrm>
            <a:off x="914400" y="10332719"/>
            <a:ext cx="82296" cy="1199388"/>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 name="Google Shape;375;p8"/>
          <p:cNvSpPr txBox="1"/>
          <p:nvPr/>
        </p:nvSpPr>
        <p:spPr>
          <a:xfrm>
            <a:off x="1444753" y="10666918"/>
            <a:ext cx="10735200" cy="23790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450">
                <a:solidFill>
                  <a:srgbClr val="F4F7FC"/>
                </a:solidFill>
                <a:latin typeface="Arial"/>
                <a:ea typeface="Arial"/>
                <a:cs typeface="Arial"/>
                <a:sym typeface="Arial"/>
              </a:rPr>
              <a:t>Scripture says we are already equipped.</a:t>
            </a:r>
            <a:endParaRPr b="1" i="0" sz="3450">
              <a:solidFill>
                <a:srgbClr val="F4F7FC"/>
              </a:solidFill>
              <a:latin typeface="Arial"/>
              <a:ea typeface="Arial"/>
              <a:cs typeface="Arial"/>
              <a:sym typeface="Arial"/>
            </a:endParaRPr>
          </a:p>
          <a:p>
            <a:pPr indent="0" lvl="0" marL="0" marR="0" rtl="0" algn="l">
              <a:lnSpc>
                <a:spcPct val="115999"/>
              </a:lnSpc>
              <a:spcBef>
                <a:spcPts val="0"/>
              </a:spcBef>
              <a:spcAft>
                <a:spcPts val="0"/>
              </a:spcAft>
              <a:buNone/>
            </a:pPr>
            <a:r>
              <a:t/>
            </a:r>
            <a:endParaRPr b="1" sz="3450">
              <a:solidFill>
                <a:srgbClr val="F4F7FC"/>
              </a:solidFill>
            </a:endParaRPr>
          </a:p>
          <a:p>
            <a:pPr indent="0" lvl="0" marL="0" marR="0" rtl="0" algn="l">
              <a:lnSpc>
                <a:spcPct val="115999"/>
              </a:lnSpc>
              <a:spcBef>
                <a:spcPts val="0"/>
              </a:spcBef>
              <a:spcAft>
                <a:spcPts val="0"/>
              </a:spcAft>
              <a:buNone/>
            </a:pPr>
            <a:r>
              <a:rPr b="1" lang="en-US" sz="3450">
                <a:solidFill>
                  <a:srgbClr val="F4F7FC"/>
                </a:solidFill>
              </a:rPr>
              <a:t>…And, we provide training on platform and best practices</a:t>
            </a:r>
            <a:endParaRPr b="1" sz="3450">
              <a:solidFill>
                <a:srgbClr val="F4F7F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25" name="Shape 25"/>
        <p:cNvGrpSpPr/>
        <p:nvPr/>
      </p:nvGrpSpPr>
      <p:grpSpPr>
        <a:xfrm>
          <a:off x="0" y="0"/>
          <a:ext cx="0" cy="0"/>
          <a:chOff x="0" y="0"/>
          <a:chExt cx="0" cy="0"/>
        </a:xfrm>
      </p:grpSpPr>
      <p:sp>
        <p:nvSpPr>
          <p:cNvPr id="26" name="Google Shape;26;p2"/>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 name="Google Shape;27;p2"/>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WHERE WE START</a:t>
            </a:r>
            <a:endParaRPr/>
          </a:p>
        </p:txBody>
      </p:sp>
      <p:sp>
        <p:nvSpPr>
          <p:cNvPr id="28" name="Google Shape;28;p2"/>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 name="Google Shape;29;p2"/>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30" name="Google Shape;30;p2"/>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31" name="Google Shape;31;p2"/>
          <p:cNvSpPr txBox="1"/>
          <p:nvPr/>
        </p:nvSpPr>
        <p:spPr>
          <a:xfrm>
            <a:off x="914400" y="2679192"/>
            <a:ext cx="11301984" cy="1868012"/>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850">
                <a:solidFill>
                  <a:srgbClr val="F4F7FC"/>
                </a:solidFill>
                <a:latin typeface="Arial"/>
                <a:ea typeface="Arial"/>
                <a:cs typeface="Arial"/>
                <a:sym typeface="Arial"/>
              </a:rPr>
              <a:t>He typed six words</a:t>
            </a:r>
            <a:br>
              <a:rPr b="1" i="0" lang="en-US" sz="5850">
                <a:solidFill>
                  <a:srgbClr val="F4F7FC"/>
                </a:solidFill>
                <a:latin typeface="Arial"/>
                <a:ea typeface="Arial"/>
                <a:cs typeface="Arial"/>
                <a:sym typeface="Arial"/>
              </a:rPr>
            </a:br>
            <a:r>
              <a:rPr b="1" i="0" lang="en-US" sz="5850">
                <a:solidFill>
                  <a:srgbClr val="F4F7FC"/>
                </a:solidFill>
                <a:latin typeface="Arial"/>
                <a:ea typeface="Arial"/>
                <a:cs typeface="Arial"/>
                <a:sym typeface="Arial"/>
              </a:rPr>
              <a:t>into Google.</a:t>
            </a:r>
            <a:endParaRPr/>
          </a:p>
        </p:txBody>
      </p:sp>
      <p:sp>
        <p:nvSpPr>
          <p:cNvPr id="32" name="Google Shape;32;p2"/>
          <p:cNvSpPr/>
          <p:nvPr/>
        </p:nvSpPr>
        <p:spPr>
          <a:xfrm>
            <a:off x="914400" y="6949440"/>
            <a:ext cx="10972800" cy="329184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 name="Google Shape;33;p2"/>
          <p:cNvSpPr/>
          <p:nvPr/>
        </p:nvSpPr>
        <p:spPr>
          <a:xfrm>
            <a:off x="914400" y="6949440"/>
            <a:ext cx="82296" cy="329184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 name="Google Shape;34;p2"/>
          <p:cNvSpPr txBox="1"/>
          <p:nvPr/>
        </p:nvSpPr>
        <p:spPr>
          <a:xfrm>
            <a:off x="1691640" y="7635240"/>
            <a:ext cx="9326880" cy="2011680"/>
          </a:xfrm>
          <a:prstGeom prst="rect">
            <a:avLst/>
          </a:prstGeom>
          <a:noFill/>
          <a:ln>
            <a:noFill/>
          </a:ln>
        </p:spPr>
        <p:txBody>
          <a:bodyPr anchorCtr="0" anchor="ctr" bIns="0" lIns="0" spcFirstLastPara="1" rIns="0" wrap="square" tIns="0">
            <a:spAutoFit/>
          </a:bodyPr>
          <a:lstStyle/>
          <a:p>
            <a:pPr indent="0" lvl="0" marL="0" marR="0" rtl="0" algn="l">
              <a:lnSpc>
                <a:spcPct val="120000"/>
              </a:lnSpc>
              <a:spcBef>
                <a:spcPts val="0"/>
              </a:spcBef>
              <a:spcAft>
                <a:spcPts val="0"/>
              </a:spcAft>
              <a:buNone/>
            </a:pPr>
            <a:r>
              <a:rPr b="1" i="0" lang="en-US" sz="4500">
                <a:solidFill>
                  <a:srgbClr val="FFC000"/>
                </a:solidFill>
                <a:latin typeface="Arial"/>
                <a:ea typeface="Arial"/>
                <a:cs typeface="Arial"/>
                <a:sym typeface="Arial"/>
              </a:rPr>
              <a:t>“How do I save my marriage?”</a:t>
            </a:r>
            <a:endParaRPr/>
          </a:p>
        </p:txBody>
      </p:sp>
      <p:sp>
        <p:nvSpPr>
          <p:cNvPr id="35" name="Google Shape;35;p2"/>
          <p:cNvSpPr/>
          <p:nvPr/>
        </p:nvSpPr>
        <p:spPr>
          <a:xfrm>
            <a:off x="914400" y="11430000"/>
            <a:ext cx="82296" cy="124358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 name="Google Shape;36;p2"/>
          <p:cNvSpPr txBox="1"/>
          <p:nvPr/>
        </p:nvSpPr>
        <p:spPr>
          <a:xfrm>
            <a:off x="1481328" y="11338560"/>
            <a:ext cx="10735056" cy="1426464"/>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600">
                <a:solidFill>
                  <a:srgbClr val="F4F7FC"/>
                </a:solidFill>
                <a:latin typeface="Arial"/>
                <a:ea typeface="Arial"/>
                <a:cs typeface="Arial"/>
                <a:sym typeface="Arial"/>
              </a:rPr>
              <a:t>Two minutes later, a pastor replied.</a:t>
            </a:r>
            <a:br>
              <a:rPr b="1" i="0" lang="en-US" sz="3600">
                <a:solidFill>
                  <a:srgbClr val="F4F7FC"/>
                </a:solidFill>
                <a:latin typeface="Arial"/>
                <a:ea typeface="Arial"/>
                <a:cs typeface="Arial"/>
                <a:sym typeface="Arial"/>
              </a:rPr>
            </a:br>
            <a:r>
              <a:rPr b="1" i="0" lang="en-US" sz="3600">
                <a:solidFill>
                  <a:srgbClr val="F4F7FC"/>
                </a:solidFill>
                <a:latin typeface="Arial"/>
                <a:ea typeface="Arial"/>
                <a:cs typeface="Arial"/>
                <a:sym typeface="Arial"/>
              </a:rPr>
              <a:t>He was three streets away.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379" name="Shape 379"/>
        <p:cNvGrpSpPr/>
        <p:nvPr/>
      </p:nvGrpSpPr>
      <p:grpSpPr>
        <a:xfrm>
          <a:off x="0" y="0"/>
          <a:ext cx="0" cy="0"/>
          <a:chOff x="0" y="0"/>
          <a:chExt cx="0" cy="0"/>
        </a:xfrm>
      </p:grpSpPr>
      <p:sp>
        <p:nvSpPr>
          <p:cNvPr id="380" name="Google Shape;380;p9"/>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 name="Google Shape;381;p9"/>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PROCESS</a:t>
            </a:r>
            <a:endParaRPr/>
          </a:p>
        </p:txBody>
      </p:sp>
      <p:sp>
        <p:nvSpPr>
          <p:cNvPr id="382" name="Google Shape;382;p9"/>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3" name="Google Shape;383;p9"/>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384" name="Google Shape;384;p9"/>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385" name="Google Shape;385;p9"/>
          <p:cNvSpPr txBox="1"/>
          <p:nvPr/>
        </p:nvSpPr>
        <p:spPr>
          <a:xfrm>
            <a:off x="914400" y="2679192"/>
            <a:ext cx="11301984" cy="1143762"/>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Build it with the end in mind.</a:t>
            </a:r>
            <a:endParaRPr/>
          </a:p>
        </p:txBody>
      </p:sp>
      <p:sp>
        <p:nvSpPr>
          <p:cNvPr id="386" name="Google Shape;386;p9"/>
          <p:cNvSpPr txBox="1"/>
          <p:nvPr/>
        </p:nvSpPr>
        <p:spPr>
          <a:xfrm>
            <a:off x="914400" y="5852160"/>
            <a:ext cx="10972800" cy="5486400"/>
          </a:xfrm>
          <a:prstGeom prst="rect">
            <a:avLst/>
          </a:prstGeom>
          <a:noFill/>
          <a:ln>
            <a:noFill/>
          </a:ln>
        </p:spPr>
        <p:txBody>
          <a:bodyPr anchorCtr="0" anchor="t" bIns="0" lIns="0" spcFirstLastPara="1" rIns="0" wrap="square" tIns="0">
            <a:spAutoFit/>
          </a:bodyPr>
          <a:lstStyle/>
          <a:p>
            <a:pPr indent="-497777" lvl="0" marL="497777" marR="0" rtl="0" algn="l">
              <a:lnSpc>
                <a:spcPct val="138000"/>
              </a:lnSpc>
              <a:spcBef>
                <a:spcPts val="0"/>
              </a:spcBef>
              <a:spcAft>
                <a:spcPts val="0"/>
              </a:spcAft>
              <a:buNone/>
            </a:pPr>
            <a:r>
              <a:rPr b="1" i="0" lang="en-US" sz="2800">
                <a:solidFill>
                  <a:srgbClr val="4F86E9"/>
                </a:solidFill>
                <a:latin typeface="Arial"/>
                <a:ea typeface="Arial"/>
                <a:cs typeface="Arial"/>
                <a:sym typeface="Arial"/>
              </a:rPr>
              <a:t>—   </a:t>
            </a:r>
            <a:r>
              <a:rPr b="1" i="0" lang="en-US" sz="2800">
                <a:solidFill>
                  <a:srgbClr val="F4F7FC"/>
                </a:solidFill>
                <a:latin typeface="Arial"/>
                <a:ea typeface="Arial"/>
                <a:cs typeface="Arial"/>
                <a:sym typeface="Arial"/>
              </a:rPr>
              <a:t>Identify local partners early.  </a:t>
            </a:r>
            <a:r>
              <a:rPr b="0" i="0" lang="en-US" sz="2800">
                <a:solidFill>
                  <a:srgbClr val="B9C6E0"/>
                </a:solidFill>
                <a:latin typeface="Arial"/>
                <a:ea typeface="Arial"/>
                <a:cs typeface="Arial"/>
                <a:sym typeface="Arial"/>
              </a:rPr>
              <a:t>Engage them from the start, not when the first seeker appears.</a:t>
            </a:r>
            <a:endParaRPr/>
          </a:p>
          <a:p>
            <a:pPr indent="-497777" lvl="0" marL="497777" marR="0" rtl="0" algn="l">
              <a:lnSpc>
                <a:spcPct val="138000"/>
              </a:lnSpc>
              <a:spcBef>
                <a:spcPts val="3400"/>
              </a:spcBef>
              <a:spcAft>
                <a:spcPts val="0"/>
              </a:spcAft>
              <a:buNone/>
            </a:pPr>
            <a:r>
              <a:rPr b="1" i="0" lang="en-US" sz="2800">
                <a:solidFill>
                  <a:srgbClr val="4F86E9"/>
                </a:solidFill>
                <a:latin typeface="Arial"/>
                <a:ea typeface="Arial"/>
                <a:cs typeface="Arial"/>
                <a:sym typeface="Arial"/>
              </a:rPr>
              <a:t>—   </a:t>
            </a:r>
            <a:r>
              <a:rPr b="1" i="0" lang="en-US" sz="2800">
                <a:solidFill>
                  <a:srgbClr val="F4F7FC"/>
                </a:solidFill>
                <a:latin typeface="Arial"/>
                <a:ea typeface="Arial"/>
                <a:cs typeface="Arial"/>
                <a:sym typeface="Arial"/>
              </a:rPr>
              <a:t>Treat digital as the bridge.  </a:t>
            </a:r>
            <a:r>
              <a:rPr b="0" i="0" lang="en-US" sz="2800">
                <a:solidFill>
                  <a:srgbClr val="B9C6E0"/>
                </a:solidFill>
                <a:latin typeface="Arial"/>
                <a:ea typeface="Arial"/>
                <a:cs typeface="Arial"/>
                <a:sym typeface="Arial"/>
              </a:rPr>
              <a:t>Your outreach is how the local community reaches the people best placed to disciple them.</a:t>
            </a:r>
            <a:endParaRPr/>
          </a:p>
          <a:p>
            <a:pPr indent="-497777" lvl="0" marL="497777" marR="0" rtl="0" algn="l">
              <a:lnSpc>
                <a:spcPct val="138000"/>
              </a:lnSpc>
              <a:spcBef>
                <a:spcPts val="3400"/>
              </a:spcBef>
              <a:spcAft>
                <a:spcPts val="0"/>
              </a:spcAft>
              <a:buNone/>
            </a:pPr>
            <a:r>
              <a:rPr b="1" i="0" lang="en-US" sz="2800">
                <a:solidFill>
                  <a:srgbClr val="4F86E9"/>
                </a:solidFill>
                <a:latin typeface="Arial"/>
                <a:ea typeface="Arial"/>
                <a:cs typeface="Arial"/>
                <a:sym typeface="Arial"/>
              </a:rPr>
              <a:t>—   </a:t>
            </a:r>
            <a:r>
              <a:rPr b="1" i="0" lang="en-US" sz="2800">
                <a:solidFill>
                  <a:srgbClr val="F4F7FC"/>
                </a:solidFill>
                <a:latin typeface="Arial"/>
                <a:ea typeface="Arial"/>
                <a:cs typeface="Arial"/>
                <a:sym typeface="Arial"/>
              </a:rPr>
              <a:t>Design backwards.  </a:t>
            </a:r>
            <a:r>
              <a:rPr b="0" i="0" lang="en-US" sz="2800">
                <a:solidFill>
                  <a:srgbClr val="B9C6E0"/>
                </a:solidFill>
                <a:latin typeface="Arial"/>
                <a:ea typeface="Arial"/>
                <a:cs typeface="Arial"/>
                <a:sym typeface="Arial"/>
              </a:rPr>
              <a:t>Start from long-term discipleship and work back to the first click.</a:t>
            </a:r>
            <a:endParaRPr/>
          </a:p>
        </p:txBody>
      </p:sp>
      <p:sp>
        <p:nvSpPr>
          <p:cNvPr id="387" name="Google Shape;387;p9"/>
          <p:cNvSpPr/>
          <p:nvPr/>
        </p:nvSpPr>
        <p:spPr>
          <a:xfrm>
            <a:off x="914400" y="11978640"/>
            <a:ext cx="82296" cy="1199388"/>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 name="Google Shape;388;p9"/>
          <p:cNvSpPr txBox="1"/>
          <p:nvPr/>
        </p:nvSpPr>
        <p:spPr>
          <a:xfrm>
            <a:off x="1481328" y="11887200"/>
            <a:ext cx="10735056" cy="1382268"/>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450">
                <a:solidFill>
                  <a:srgbClr val="F4F7FC"/>
                </a:solidFill>
                <a:latin typeface="Arial"/>
                <a:ea typeface="Arial"/>
                <a:cs typeface="Arial"/>
                <a:sym typeface="Arial"/>
              </a:rPr>
              <a:t>A handoff you designed last is a handoff</a:t>
            </a:r>
            <a:br>
              <a:rPr b="1" i="0" lang="en-US" sz="3450">
                <a:solidFill>
                  <a:srgbClr val="F4F7FC"/>
                </a:solidFill>
                <a:latin typeface="Arial"/>
                <a:ea typeface="Arial"/>
                <a:cs typeface="Arial"/>
                <a:sym typeface="Arial"/>
              </a:rPr>
            </a:br>
            <a:r>
              <a:rPr b="1" i="0" lang="en-US" sz="3450">
                <a:solidFill>
                  <a:srgbClr val="F4F7FC"/>
                </a:solidFill>
                <a:latin typeface="Arial"/>
                <a:ea typeface="Arial"/>
                <a:cs typeface="Arial"/>
                <a:sym typeface="Arial"/>
              </a:rPr>
              <a:t>that will break first.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392" name="Shape 392"/>
        <p:cNvGrpSpPr/>
        <p:nvPr/>
      </p:nvGrpSpPr>
      <p:grpSpPr>
        <a:xfrm>
          <a:off x="0" y="0"/>
          <a:ext cx="0" cy="0"/>
          <a:chOff x="0" y="0"/>
          <a:chExt cx="0" cy="0"/>
        </a:xfrm>
      </p:grpSpPr>
      <p:sp>
        <p:nvSpPr>
          <p:cNvPr id="393" name="Google Shape;393;g3f59515182a_0_319"/>
          <p:cNvSpPr/>
          <p:nvPr/>
        </p:nvSpPr>
        <p:spPr>
          <a:xfrm>
            <a:off x="0" y="0"/>
            <a:ext cx="201300" cy="1645920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4" name="Google Shape;394;g3f59515182a_0_319"/>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5" name="Google Shape;395;g3f59515182a_0_319"/>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396" name="Google Shape;396;g3f59515182a_0_319"/>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397" name="Google Shape;397;g3f59515182a_0_319"/>
          <p:cNvSpPr txBox="1"/>
          <p:nvPr/>
        </p:nvSpPr>
        <p:spPr>
          <a:xfrm>
            <a:off x="1325880" y="4206240"/>
            <a:ext cx="106071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FC000"/>
                </a:solidFill>
                <a:latin typeface="Arial"/>
                <a:ea typeface="Arial"/>
                <a:cs typeface="Arial"/>
                <a:sym typeface="Arial"/>
              </a:rPr>
              <a:t>SUCCESS</a:t>
            </a:r>
            <a:endParaRPr b="1" i="0" sz="2400">
              <a:solidFill>
                <a:srgbClr val="FFC000"/>
              </a:solidFill>
              <a:latin typeface="Arial"/>
              <a:ea typeface="Arial"/>
              <a:cs typeface="Arial"/>
              <a:sym typeface="Arial"/>
            </a:endParaRPr>
          </a:p>
        </p:txBody>
      </p:sp>
      <p:sp>
        <p:nvSpPr>
          <p:cNvPr id="398" name="Google Shape;398;g3f59515182a_0_319"/>
          <p:cNvSpPr txBox="1"/>
          <p:nvPr/>
        </p:nvSpPr>
        <p:spPr>
          <a:xfrm>
            <a:off x="1325880" y="5212080"/>
            <a:ext cx="10698600" cy="166410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None/>
            </a:pPr>
            <a:r>
              <a:rPr b="1" i="0" lang="en-US" sz="5100">
                <a:solidFill>
                  <a:srgbClr val="F4F7FC"/>
                </a:solidFill>
                <a:latin typeface="Arial"/>
                <a:ea typeface="Arial"/>
                <a:cs typeface="Arial"/>
                <a:sym typeface="Arial"/>
              </a:rPr>
              <a:t>Dave and his whole family</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were baptised.</a:t>
            </a:r>
            <a:endParaRPr/>
          </a:p>
        </p:txBody>
      </p:sp>
      <p:sp>
        <p:nvSpPr>
          <p:cNvPr id="399" name="Google Shape;399;g3f59515182a_0_319"/>
          <p:cNvSpPr/>
          <p:nvPr/>
        </p:nvSpPr>
        <p:spPr>
          <a:xfrm>
            <a:off x="1325880" y="9052560"/>
            <a:ext cx="2194500" cy="4560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 name="Google Shape;400;g3f59515182a_0_319"/>
          <p:cNvSpPr txBox="1"/>
          <p:nvPr/>
        </p:nvSpPr>
        <p:spPr>
          <a:xfrm>
            <a:off x="1325880" y="9692640"/>
            <a:ext cx="10424100" cy="1017000"/>
          </a:xfrm>
          <a:prstGeom prst="rect">
            <a:avLst/>
          </a:prstGeom>
          <a:noFill/>
          <a:ln>
            <a:noFill/>
          </a:ln>
        </p:spPr>
        <p:txBody>
          <a:bodyPr anchorCtr="0" anchor="t" bIns="0" lIns="0" spcFirstLastPara="1" rIns="0" wrap="square" tIns="0">
            <a:spAutoFit/>
          </a:bodyPr>
          <a:lstStyle/>
          <a:p>
            <a:pPr indent="0" lvl="0" marL="0" marR="0" rtl="0" algn="l">
              <a:lnSpc>
                <a:spcPct val="136000"/>
              </a:lnSpc>
              <a:spcBef>
                <a:spcPts val="0"/>
              </a:spcBef>
              <a:spcAft>
                <a:spcPts val="0"/>
              </a:spcAft>
              <a:buNone/>
            </a:pPr>
            <a:r>
              <a:rPr b="0" i="0" lang="en-US" sz="2800">
                <a:solidFill>
                  <a:srgbClr val="B9C6E0"/>
                </a:solidFill>
                <a:latin typeface="Arial"/>
                <a:ea typeface="Arial"/>
                <a:cs typeface="Arial"/>
                <a:sym typeface="Arial"/>
              </a:rPr>
              <a:t>It started with </a:t>
            </a:r>
            <a:r>
              <a:rPr lang="en-US" sz="2800">
                <a:solidFill>
                  <a:srgbClr val="B9C6E0"/>
                </a:solidFill>
              </a:rPr>
              <a:t>six</a:t>
            </a:r>
            <a:r>
              <a:rPr b="0" i="0" lang="en-US" sz="2800">
                <a:solidFill>
                  <a:srgbClr val="B9C6E0"/>
                </a:solidFill>
                <a:latin typeface="Arial"/>
                <a:ea typeface="Arial"/>
                <a:cs typeface="Arial"/>
                <a:sym typeface="Arial"/>
              </a:rPr>
              <a:t> words typed into a search bar</a:t>
            </a:r>
            <a:br>
              <a:rPr b="0" i="0" lang="en-US" sz="2800">
                <a:solidFill>
                  <a:srgbClr val="B9C6E0"/>
                </a:solidFill>
                <a:latin typeface="Arial"/>
                <a:ea typeface="Arial"/>
                <a:cs typeface="Arial"/>
                <a:sym typeface="Arial"/>
              </a:rPr>
            </a:br>
            <a:r>
              <a:rPr b="0" i="0" lang="en-US" sz="2800">
                <a:solidFill>
                  <a:srgbClr val="B9C6E0"/>
                </a:solidFill>
                <a:latin typeface="Arial"/>
                <a:ea typeface="Arial"/>
                <a:cs typeface="Arial"/>
                <a:sym typeface="Arial"/>
              </a:rPr>
              <a:t>at the worst moment of his life.</a:t>
            </a:r>
            <a:endParaRPr/>
          </a:p>
        </p:txBody>
      </p:sp>
      <p:sp>
        <p:nvSpPr>
          <p:cNvPr id="401" name="Google Shape;401;g3f59515182a_0_319"/>
          <p:cNvSpPr/>
          <p:nvPr/>
        </p:nvSpPr>
        <p:spPr>
          <a:xfrm>
            <a:off x="914400" y="12161520"/>
            <a:ext cx="10972800" cy="21945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 name="Google Shape;402;g3f59515182a_0_319"/>
          <p:cNvSpPr/>
          <p:nvPr/>
        </p:nvSpPr>
        <p:spPr>
          <a:xfrm>
            <a:off x="914400" y="12161520"/>
            <a:ext cx="82200" cy="219450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3" name="Google Shape;403;g3f59515182a_0_319"/>
          <p:cNvSpPr txBox="1"/>
          <p:nvPr/>
        </p:nvSpPr>
        <p:spPr>
          <a:xfrm>
            <a:off x="1691640" y="12573000"/>
            <a:ext cx="9327000" cy="1200000"/>
          </a:xfrm>
          <a:prstGeom prst="rect">
            <a:avLst/>
          </a:prstGeom>
          <a:noFill/>
          <a:ln>
            <a:noFill/>
          </a:ln>
        </p:spPr>
        <p:txBody>
          <a:bodyPr anchorCtr="0" anchor="ctr" bIns="0" lIns="0" spcFirstLastPara="1" rIns="0" wrap="square" tIns="0">
            <a:spAutoFit/>
          </a:bodyPr>
          <a:lstStyle/>
          <a:p>
            <a:pPr indent="0" lvl="0" marL="0" marR="0" rtl="0" algn="l">
              <a:lnSpc>
                <a:spcPct val="126000"/>
              </a:lnSpc>
              <a:spcBef>
                <a:spcPts val="0"/>
              </a:spcBef>
              <a:spcAft>
                <a:spcPts val="0"/>
              </a:spcAft>
              <a:buNone/>
            </a:pPr>
            <a:r>
              <a:rPr b="1" i="0" lang="en-US" sz="3450">
                <a:solidFill>
                  <a:srgbClr val="FFC000"/>
                </a:solidFill>
                <a:latin typeface="Arial"/>
                <a:ea typeface="Arial"/>
                <a:cs typeface="Arial"/>
                <a:sym typeface="Arial"/>
              </a:rPr>
              <a:t>“Discipleship happens in the context of relationship.”</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0B1526"/>
        </a:solidFill>
      </p:bgPr>
    </p:bg>
    <p:spTree>
      <p:nvGrpSpPr>
        <p:cNvPr id="411" name="Shape 411"/>
        <p:cNvGrpSpPr/>
        <p:nvPr/>
      </p:nvGrpSpPr>
      <p:grpSpPr>
        <a:xfrm>
          <a:off x="0" y="0"/>
          <a:ext cx="0" cy="0"/>
          <a:chOff x="0" y="0"/>
          <a:chExt cx="0" cy="0"/>
        </a:xfrm>
      </p:grpSpPr>
      <p:pic>
        <p:nvPicPr>
          <p:cNvPr id="412" name="Google Shape;412;p5"/>
          <p:cNvPicPr preferRelativeResize="0"/>
          <p:nvPr/>
        </p:nvPicPr>
        <p:blipFill rotWithShape="1">
          <a:blip r:embed="rId3">
            <a:alphaModFix/>
          </a:blip>
          <a:srcRect b="0" l="0" r="0" t="0"/>
          <a:stretch/>
        </p:blipFill>
        <p:spPr>
          <a:xfrm>
            <a:off x="0" y="-50800"/>
            <a:ext cx="12801600" cy="8545749"/>
          </a:xfrm>
          <a:prstGeom prst="rect">
            <a:avLst/>
          </a:prstGeom>
          <a:noFill/>
          <a:ln>
            <a:noFill/>
          </a:ln>
        </p:spPr>
      </p:pic>
      <p:sp>
        <p:nvSpPr>
          <p:cNvPr id="413" name="Google Shape;413;p5"/>
          <p:cNvSpPr/>
          <p:nvPr/>
        </p:nvSpPr>
        <p:spPr>
          <a:xfrm>
            <a:off x="0" y="-50799"/>
            <a:ext cx="12801600" cy="8545748"/>
          </a:xfrm>
          <a:prstGeom prst="rect">
            <a:avLst/>
          </a:prstGeom>
          <a:solidFill>
            <a:srgbClr val="0B1526">
              <a:alpha val="69804"/>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 name="Google Shape;414;p5"/>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5" name="Google Shape;415;p5"/>
          <p:cNvSpPr txBox="1"/>
          <p:nvPr/>
        </p:nvSpPr>
        <p:spPr>
          <a:xfrm>
            <a:off x="1636776" y="1865376"/>
            <a:ext cx="9144000" cy="28854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chemeClr val="lt2"/>
                </a:solidFill>
                <a:latin typeface="Arial"/>
                <a:ea typeface="Arial"/>
                <a:cs typeface="Arial"/>
                <a:sym typeface="Arial"/>
              </a:rPr>
              <a:t>WHY I CARE ABOUT THIS</a:t>
            </a:r>
            <a:endParaRPr/>
          </a:p>
        </p:txBody>
      </p:sp>
      <p:sp>
        <p:nvSpPr>
          <p:cNvPr id="416" name="Google Shape;416;p5"/>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7" name="Google Shape;417;p5"/>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418" name="Google Shape;418;p5"/>
          <p:cNvPicPr preferRelativeResize="0"/>
          <p:nvPr/>
        </p:nvPicPr>
        <p:blipFill rotWithShape="1">
          <a:blip r:embed="rId4">
            <a:alphaModFix/>
          </a:blip>
          <a:srcRect b="0" l="0" r="0" t="0"/>
          <a:stretch/>
        </p:blipFill>
        <p:spPr>
          <a:xfrm>
            <a:off x="10853928" y="15334488"/>
            <a:ext cx="1033271" cy="347472"/>
          </a:xfrm>
          <a:prstGeom prst="rect">
            <a:avLst/>
          </a:prstGeom>
          <a:noFill/>
          <a:ln>
            <a:noFill/>
          </a:ln>
        </p:spPr>
      </p:pic>
      <p:sp>
        <p:nvSpPr>
          <p:cNvPr id="419" name="Google Shape;419;p5"/>
          <p:cNvSpPr txBox="1"/>
          <p:nvPr/>
        </p:nvSpPr>
        <p:spPr>
          <a:xfrm>
            <a:off x="914400" y="2679192"/>
            <a:ext cx="11301984" cy="2516886"/>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A billion people reached.</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And no way to know</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what happened next.</a:t>
            </a:r>
            <a:endParaRPr/>
          </a:p>
        </p:txBody>
      </p:sp>
      <p:sp>
        <p:nvSpPr>
          <p:cNvPr id="420" name="Google Shape;420;p5"/>
          <p:cNvSpPr/>
          <p:nvPr/>
        </p:nvSpPr>
        <p:spPr>
          <a:xfrm>
            <a:off x="914400" y="8778240"/>
            <a:ext cx="10972800" cy="237744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1" name="Google Shape;421;p5"/>
          <p:cNvSpPr/>
          <p:nvPr/>
        </p:nvSpPr>
        <p:spPr>
          <a:xfrm>
            <a:off x="914400" y="8778240"/>
            <a:ext cx="82296" cy="237744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2" name="Google Shape;422;p5"/>
          <p:cNvSpPr txBox="1"/>
          <p:nvPr/>
        </p:nvSpPr>
        <p:spPr>
          <a:xfrm>
            <a:off x="1778508" y="9266127"/>
            <a:ext cx="9326880" cy="1401666"/>
          </a:xfrm>
          <a:prstGeom prst="rect">
            <a:avLst/>
          </a:prstGeom>
          <a:noFill/>
          <a:ln>
            <a:noFill/>
          </a:ln>
        </p:spPr>
        <p:txBody>
          <a:bodyPr anchorCtr="0" anchor="ctr" bIns="0" lIns="0" spcFirstLastPara="1" rIns="0" wrap="square" tIns="0">
            <a:spAutoFit/>
          </a:bodyPr>
          <a:lstStyle/>
          <a:p>
            <a:pPr indent="0" lvl="0" marL="0" marR="0" rtl="0" algn="l">
              <a:lnSpc>
                <a:spcPct val="132000"/>
              </a:lnSpc>
              <a:spcBef>
                <a:spcPts val="0"/>
              </a:spcBef>
              <a:spcAft>
                <a:spcPts val="0"/>
              </a:spcAft>
              <a:buNone/>
            </a:pPr>
            <a:r>
              <a:rPr b="1" i="0" lang="en-US" sz="3600">
                <a:solidFill>
                  <a:srgbClr val="F4F7FC"/>
                </a:solidFill>
                <a:latin typeface="Arial"/>
                <a:ea typeface="Arial"/>
                <a:cs typeface="Arial"/>
                <a:sym typeface="Arial"/>
              </a:rPr>
              <a:t>Millions of conversations. No path to a local community.</a:t>
            </a:r>
            <a:endParaRPr/>
          </a:p>
        </p:txBody>
      </p:sp>
      <p:sp>
        <p:nvSpPr>
          <p:cNvPr id="423" name="Google Shape;423;p5"/>
          <p:cNvSpPr/>
          <p:nvPr/>
        </p:nvSpPr>
        <p:spPr>
          <a:xfrm>
            <a:off x="914400" y="12252960"/>
            <a:ext cx="82296" cy="71323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4" name="Google Shape;424;p5"/>
          <p:cNvSpPr txBox="1"/>
          <p:nvPr/>
        </p:nvSpPr>
        <p:spPr>
          <a:xfrm>
            <a:off x="1481328" y="12161520"/>
            <a:ext cx="10735056" cy="896112"/>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600">
                <a:solidFill>
                  <a:srgbClr val="F4F7FC"/>
                </a:solidFill>
                <a:latin typeface="Arial"/>
                <a:ea typeface="Arial"/>
                <a:cs typeface="Arial"/>
                <a:sym typeface="Arial"/>
              </a:rPr>
              <a:t>That gap is what we are here to close.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428" name="Shape 428"/>
        <p:cNvGrpSpPr/>
        <p:nvPr/>
      </p:nvGrpSpPr>
      <p:grpSpPr>
        <a:xfrm>
          <a:off x="0" y="0"/>
          <a:ext cx="0" cy="0"/>
          <a:chOff x="0" y="0"/>
          <a:chExt cx="0" cy="0"/>
        </a:xfrm>
      </p:grpSpPr>
      <p:sp>
        <p:nvSpPr>
          <p:cNvPr id="429" name="Google Shape;429;p7"/>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0" name="Google Shape;430;p7"/>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THE DIAGNOSIS</a:t>
            </a:r>
            <a:endParaRPr/>
          </a:p>
        </p:txBody>
      </p:sp>
      <p:sp>
        <p:nvSpPr>
          <p:cNvPr id="431" name="Google Shape;431;p7"/>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2" name="Google Shape;432;p7"/>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433" name="Google Shape;433;p7"/>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434" name="Google Shape;434;p7"/>
          <p:cNvSpPr txBox="1"/>
          <p:nvPr/>
        </p:nvSpPr>
        <p:spPr>
          <a:xfrm>
            <a:off x="914400" y="2679192"/>
            <a:ext cx="11301984" cy="1143762"/>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Four ways the handoff breaks.</a:t>
            </a:r>
            <a:endParaRPr/>
          </a:p>
        </p:txBody>
      </p:sp>
      <p:sp>
        <p:nvSpPr>
          <p:cNvPr id="435" name="Google Shape;435;p7"/>
          <p:cNvSpPr/>
          <p:nvPr/>
        </p:nvSpPr>
        <p:spPr>
          <a:xfrm>
            <a:off x="914400" y="5760720"/>
            <a:ext cx="10972800" cy="1874519"/>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6" name="Google Shape;436;p7"/>
          <p:cNvSpPr txBox="1"/>
          <p:nvPr/>
        </p:nvSpPr>
        <p:spPr>
          <a:xfrm>
            <a:off x="1481328" y="6236208"/>
            <a:ext cx="1188720" cy="914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01</a:t>
            </a:r>
            <a:endParaRPr/>
          </a:p>
        </p:txBody>
      </p:sp>
      <p:sp>
        <p:nvSpPr>
          <p:cNvPr id="437" name="Google Shape;437;p7"/>
          <p:cNvSpPr txBox="1"/>
          <p:nvPr/>
        </p:nvSpPr>
        <p:spPr>
          <a:xfrm>
            <a:off x="2459736" y="5975438"/>
            <a:ext cx="9253728" cy="126335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a:solidFill>
                  <a:srgbClr val="F4F7FC"/>
                </a:solidFill>
                <a:latin typeface="Arial"/>
                <a:ea typeface="Arial"/>
                <a:cs typeface="Arial"/>
                <a:sym typeface="Arial"/>
              </a:rPr>
              <a:t>Delay</a:t>
            </a:r>
            <a:endParaRPr/>
          </a:p>
          <a:p>
            <a:pPr indent="0" lvl="0" marL="0" marR="0" rtl="0" algn="l">
              <a:lnSpc>
                <a:spcPct val="128000"/>
              </a:lnSpc>
              <a:spcBef>
                <a:spcPts val="1000"/>
              </a:spcBef>
              <a:spcAft>
                <a:spcPts val="0"/>
              </a:spcAft>
              <a:buNone/>
            </a:pPr>
            <a:r>
              <a:rPr b="0" i="0" lang="en-US" sz="3200">
                <a:solidFill>
                  <a:srgbClr val="B9C6E0"/>
                </a:solidFill>
                <a:latin typeface="Arial"/>
                <a:ea typeface="Arial"/>
                <a:cs typeface="Arial"/>
                <a:sym typeface="Arial"/>
              </a:rPr>
              <a:t>The seeker waits, and the moment cools.</a:t>
            </a:r>
            <a:endParaRPr/>
          </a:p>
        </p:txBody>
      </p:sp>
      <p:sp>
        <p:nvSpPr>
          <p:cNvPr id="438" name="Google Shape;438;p7"/>
          <p:cNvSpPr/>
          <p:nvPr/>
        </p:nvSpPr>
        <p:spPr>
          <a:xfrm>
            <a:off x="914400" y="7845552"/>
            <a:ext cx="10972800" cy="1874519"/>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9" name="Google Shape;439;p7"/>
          <p:cNvSpPr txBox="1"/>
          <p:nvPr/>
        </p:nvSpPr>
        <p:spPr>
          <a:xfrm>
            <a:off x="1481328" y="8321040"/>
            <a:ext cx="1188720" cy="914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02</a:t>
            </a:r>
            <a:endParaRPr/>
          </a:p>
        </p:txBody>
      </p:sp>
      <p:sp>
        <p:nvSpPr>
          <p:cNvPr id="440" name="Google Shape;440;p7"/>
          <p:cNvSpPr txBox="1"/>
          <p:nvPr/>
        </p:nvSpPr>
        <p:spPr>
          <a:xfrm>
            <a:off x="2459736" y="8060270"/>
            <a:ext cx="9253728" cy="189366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a:solidFill>
                  <a:srgbClr val="F4F7FC"/>
                </a:solidFill>
                <a:latin typeface="Arial"/>
                <a:ea typeface="Arial"/>
                <a:cs typeface="Arial"/>
                <a:sym typeface="Arial"/>
              </a:rPr>
              <a:t>Overload</a:t>
            </a:r>
            <a:endParaRPr/>
          </a:p>
          <a:p>
            <a:pPr indent="0" lvl="0" marL="0" marR="0" rtl="0" algn="l">
              <a:lnSpc>
                <a:spcPct val="128000"/>
              </a:lnSpc>
              <a:spcBef>
                <a:spcPts val="1000"/>
              </a:spcBef>
              <a:spcAft>
                <a:spcPts val="0"/>
              </a:spcAft>
              <a:buNone/>
            </a:pPr>
            <a:r>
              <a:rPr b="0" i="0" lang="en-US" sz="3200">
                <a:solidFill>
                  <a:srgbClr val="B9C6E0"/>
                </a:solidFill>
                <a:latin typeface="Arial"/>
                <a:ea typeface="Arial"/>
                <a:cs typeface="Arial"/>
                <a:sym typeface="Arial"/>
              </a:rPr>
              <a:t>The team drowns in volume and people slip through.</a:t>
            </a:r>
            <a:endParaRPr/>
          </a:p>
        </p:txBody>
      </p:sp>
      <p:sp>
        <p:nvSpPr>
          <p:cNvPr id="441" name="Google Shape;441;p7"/>
          <p:cNvSpPr/>
          <p:nvPr/>
        </p:nvSpPr>
        <p:spPr>
          <a:xfrm>
            <a:off x="914400" y="9930384"/>
            <a:ext cx="10972800" cy="1874519"/>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2" name="Google Shape;442;p7"/>
          <p:cNvSpPr txBox="1"/>
          <p:nvPr/>
        </p:nvSpPr>
        <p:spPr>
          <a:xfrm>
            <a:off x="1481328" y="10405872"/>
            <a:ext cx="1188720" cy="914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03</a:t>
            </a:r>
            <a:endParaRPr/>
          </a:p>
        </p:txBody>
      </p:sp>
      <p:sp>
        <p:nvSpPr>
          <p:cNvPr id="443" name="Google Shape;443;p7"/>
          <p:cNvSpPr txBox="1"/>
          <p:nvPr/>
        </p:nvSpPr>
        <p:spPr>
          <a:xfrm>
            <a:off x="2459736" y="10145102"/>
            <a:ext cx="9253728" cy="126335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a:solidFill>
                  <a:srgbClr val="F4F7FC"/>
                </a:solidFill>
                <a:latin typeface="Arial"/>
                <a:ea typeface="Arial"/>
                <a:cs typeface="Arial"/>
                <a:sym typeface="Arial"/>
              </a:rPr>
              <a:t>Disconnect</a:t>
            </a:r>
            <a:endParaRPr/>
          </a:p>
          <a:p>
            <a:pPr indent="0" lvl="0" marL="0" marR="0" rtl="0" algn="l">
              <a:lnSpc>
                <a:spcPct val="128000"/>
              </a:lnSpc>
              <a:spcBef>
                <a:spcPts val="1000"/>
              </a:spcBef>
              <a:spcAft>
                <a:spcPts val="0"/>
              </a:spcAft>
              <a:buNone/>
            </a:pPr>
            <a:r>
              <a:rPr b="0" i="0" lang="en-US" sz="3200">
                <a:solidFill>
                  <a:srgbClr val="B9C6E0"/>
                </a:solidFill>
                <a:latin typeface="Arial"/>
                <a:ea typeface="Arial"/>
                <a:cs typeface="Arial"/>
                <a:sym typeface="Arial"/>
              </a:rPr>
              <a:t>Nobody owns the personal next step.</a:t>
            </a:r>
            <a:endParaRPr/>
          </a:p>
        </p:txBody>
      </p:sp>
      <p:sp>
        <p:nvSpPr>
          <p:cNvPr id="444" name="Google Shape;444;p7"/>
          <p:cNvSpPr/>
          <p:nvPr/>
        </p:nvSpPr>
        <p:spPr>
          <a:xfrm>
            <a:off x="914400" y="12015215"/>
            <a:ext cx="10972800" cy="1874519"/>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5" name="Google Shape;445;p7"/>
          <p:cNvSpPr txBox="1"/>
          <p:nvPr/>
        </p:nvSpPr>
        <p:spPr>
          <a:xfrm>
            <a:off x="1481328" y="12490703"/>
            <a:ext cx="1188720" cy="914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04</a:t>
            </a:r>
            <a:endParaRPr/>
          </a:p>
        </p:txBody>
      </p:sp>
      <p:sp>
        <p:nvSpPr>
          <p:cNvPr id="446" name="Google Shape;446;p7"/>
          <p:cNvSpPr txBox="1"/>
          <p:nvPr/>
        </p:nvSpPr>
        <p:spPr>
          <a:xfrm>
            <a:off x="2459736" y="12229933"/>
            <a:ext cx="9253728" cy="126335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a:solidFill>
                  <a:srgbClr val="F4F7FC"/>
                </a:solidFill>
                <a:latin typeface="Arial"/>
                <a:ea typeface="Arial"/>
                <a:cs typeface="Arial"/>
                <a:sym typeface="Arial"/>
              </a:rPr>
              <a:t>No one to hand to</a:t>
            </a:r>
            <a:endParaRPr/>
          </a:p>
          <a:p>
            <a:pPr indent="0" lvl="0" marL="0" marR="0" rtl="0" algn="l">
              <a:lnSpc>
                <a:spcPct val="128000"/>
              </a:lnSpc>
              <a:spcBef>
                <a:spcPts val="1000"/>
              </a:spcBef>
              <a:spcAft>
                <a:spcPts val="0"/>
              </a:spcAft>
              <a:buNone/>
            </a:pPr>
            <a:r>
              <a:rPr b="0" i="0" lang="en-US" sz="3200">
                <a:solidFill>
                  <a:srgbClr val="B9C6E0"/>
                </a:solidFill>
                <a:latin typeface="Arial"/>
                <a:ea typeface="Arial"/>
                <a:cs typeface="Arial"/>
                <a:sym typeface="Arial"/>
              </a:rPr>
              <a:t>No local presence has been identified.</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450" name="Shape 450"/>
        <p:cNvGrpSpPr/>
        <p:nvPr/>
      </p:nvGrpSpPr>
      <p:grpSpPr>
        <a:xfrm>
          <a:off x="0" y="0"/>
          <a:ext cx="0" cy="0"/>
          <a:chOff x="0" y="0"/>
          <a:chExt cx="0" cy="0"/>
        </a:xfrm>
      </p:grpSpPr>
      <p:sp>
        <p:nvSpPr>
          <p:cNvPr id="451" name="Google Shape;451;p10"/>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2" name="Google Shape;452;p10"/>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PEOPLE</a:t>
            </a:r>
            <a:endParaRPr/>
          </a:p>
        </p:txBody>
      </p:sp>
      <p:sp>
        <p:nvSpPr>
          <p:cNvPr id="453" name="Google Shape;453;p10"/>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4" name="Google Shape;454;p10"/>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455" name="Google Shape;455;p10"/>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456" name="Google Shape;456;p10"/>
          <p:cNvSpPr txBox="1"/>
          <p:nvPr/>
        </p:nvSpPr>
        <p:spPr>
          <a:xfrm>
            <a:off x="914400" y="2679192"/>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Be normal. Listen well.</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Be a guide.</a:t>
            </a:r>
            <a:endParaRPr/>
          </a:p>
        </p:txBody>
      </p:sp>
      <p:sp>
        <p:nvSpPr>
          <p:cNvPr id="457" name="Google Shape;457;p10"/>
          <p:cNvSpPr/>
          <p:nvPr/>
        </p:nvSpPr>
        <p:spPr>
          <a:xfrm>
            <a:off x="914400" y="5852160"/>
            <a:ext cx="10972800" cy="21945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8" name="Google Shape;458;p10"/>
          <p:cNvSpPr/>
          <p:nvPr/>
        </p:nvSpPr>
        <p:spPr>
          <a:xfrm>
            <a:off x="914400" y="5852160"/>
            <a:ext cx="82296" cy="2194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9" name="Google Shape;459;p10"/>
          <p:cNvSpPr txBox="1"/>
          <p:nvPr/>
        </p:nvSpPr>
        <p:spPr>
          <a:xfrm>
            <a:off x="1691640" y="6263640"/>
            <a:ext cx="9326880" cy="15544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Normal</a:t>
            </a:r>
            <a:endParaRPr/>
          </a:p>
          <a:p>
            <a:pPr indent="0" lvl="0" marL="0" marR="0" rtl="0" algn="l">
              <a:lnSpc>
                <a:spcPct val="132000"/>
              </a:lnSpc>
              <a:spcBef>
                <a:spcPts val="1000"/>
              </a:spcBef>
              <a:spcAft>
                <a:spcPts val="0"/>
              </a:spcAft>
              <a:buNone/>
            </a:pPr>
            <a:r>
              <a:rPr b="0" i="0" lang="en-US" sz="2600">
                <a:solidFill>
                  <a:srgbClr val="B9C6E0"/>
                </a:solidFill>
                <a:latin typeface="Arial"/>
                <a:ea typeface="Arial"/>
                <a:cs typeface="Arial"/>
                <a:sym typeface="Arial"/>
              </a:rPr>
              <a:t>No “Christian-y” language. Talk like a person.</a:t>
            </a:r>
            <a:endParaRPr/>
          </a:p>
        </p:txBody>
      </p:sp>
      <p:sp>
        <p:nvSpPr>
          <p:cNvPr id="460" name="Google Shape;460;p10"/>
          <p:cNvSpPr/>
          <p:nvPr/>
        </p:nvSpPr>
        <p:spPr>
          <a:xfrm>
            <a:off x="914400" y="8366760"/>
            <a:ext cx="10972800" cy="21945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 name="Google Shape;461;p10"/>
          <p:cNvSpPr/>
          <p:nvPr/>
        </p:nvSpPr>
        <p:spPr>
          <a:xfrm>
            <a:off x="914400" y="8366760"/>
            <a:ext cx="82296" cy="2194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2" name="Google Shape;462;p10"/>
          <p:cNvSpPr txBox="1"/>
          <p:nvPr/>
        </p:nvSpPr>
        <p:spPr>
          <a:xfrm>
            <a:off x="1691640" y="8778240"/>
            <a:ext cx="9326880" cy="15544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Listening</a:t>
            </a:r>
            <a:endParaRPr/>
          </a:p>
          <a:p>
            <a:pPr indent="0" lvl="0" marL="0" marR="0" rtl="0" algn="l">
              <a:lnSpc>
                <a:spcPct val="132000"/>
              </a:lnSpc>
              <a:spcBef>
                <a:spcPts val="1000"/>
              </a:spcBef>
              <a:spcAft>
                <a:spcPts val="0"/>
              </a:spcAft>
              <a:buNone/>
            </a:pPr>
            <a:r>
              <a:rPr b="0" i="0" lang="en-US" sz="2600">
                <a:solidFill>
                  <a:srgbClr val="B9C6E0"/>
                </a:solidFill>
                <a:latin typeface="Arial"/>
                <a:ea typeface="Arial"/>
                <a:cs typeface="Arial"/>
                <a:sym typeface="Arial"/>
              </a:rPr>
              <a:t>Most seekers have never been properly heard on this.</a:t>
            </a:r>
            <a:endParaRPr/>
          </a:p>
        </p:txBody>
      </p:sp>
      <p:sp>
        <p:nvSpPr>
          <p:cNvPr id="463" name="Google Shape;463;p10"/>
          <p:cNvSpPr/>
          <p:nvPr/>
        </p:nvSpPr>
        <p:spPr>
          <a:xfrm>
            <a:off x="914400" y="10881360"/>
            <a:ext cx="10972800" cy="21945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4" name="Google Shape;464;p10"/>
          <p:cNvSpPr/>
          <p:nvPr/>
        </p:nvSpPr>
        <p:spPr>
          <a:xfrm>
            <a:off x="914400" y="10881360"/>
            <a:ext cx="82296" cy="2194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5" name="Google Shape;465;p10"/>
          <p:cNvSpPr txBox="1"/>
          <p:nvPr/>
        </p:nvSpPr>
        <p:spPr>
          <a:xfrm>
            <a:off x="1691640" y="11292840"/>
            <a:ext cx="9326880" cy="15544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A guide</a:t>
            </a:r>
            <a:endParaRPr/>
          </a:p>
          <a:p>
            <a:pPr indent="0" lvl="0" marL="0" marR="0" rtl="0" algn="l">
              <a:lnSpc>
                <a:spcPct val="132000"/>
              </a:lnSpc>
              <a:spcBef>
                <a:spcPts val="1000"/>
              </a:spcBef>
              <a:spcAft>
                <a:spcPts val="0"/>
              </a:spcAft>
              <a:buNone/>
            </a:pPr>
            <a:r>
              <a:rPr b="0" i="0" lang="en-US" sz="2600">
                <a:solidFill>
                  <a:srgbClr val="B9C6E0"/>
                </a:solidFill>
                <a:latin typeface="Arial"/>
                <a:ea typeface="Arial"/>
                <a:cs typeface="Arial"/>
                <a:sym typeface="Arial"/>
              </a:rPr>
              <a:t>Every seeker needs someone to help them unlock the mysteries of faith, Jesus and the Bible.</a:t>
            </a:r>
            <a:endParaRPr/>
          </a:p>
        </p:txBody>
      </p:sp>
      <p:sp>
        <p:nvSpPr>
          <p:cNvPr id="466" name="Google Shape;466;p10"/>
          <p:cNvSpPr/>
          <p:nvPr/>
        </p:nvSpPr>
        <p:spPr>
          <a:xfrm>
            <a:off x="914400" y="13624560"/>
            <a:ext cx="82296" cy="100787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7" name="Google Shape;467;p10"/>
          <p:cNvSpPr txBox="1"/>
          <p:nvPr/>
        </p:nvSpPr>
        <p:spPr>
          <a:xfrm>
            <a:off x="1481328" y="13533120"/>
            <a:ext cx="10735056" cy="1190752"/>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2800">
                <a:solidFill>
                  <a:srgbClr val="F4F7FC"/>
                </a:solidFill>
                <a:latin typeface="Arial"/>
                <a:ea typeface="Arial"/>
                <a:cs typeface="Arial"/>
                <a:sym typeface="Arial"/>
              </a:rPr>
              <a:t>Believers in partnership, each serving the role</a:t>
            </a:r>
            <a:br>
              <a:rPr b="1" i="0" lang="en-US" sz="2800">
                <a:solidFill>
                  <a:srgbClr val="F4F7FC"/>
                </a:solidFill>
                <a:latin typeface="Arial"/>
                <a:ea typeface="Arial"/>
                <a:cs typeface="Arial"/>
                <a:sym typeface="Arial"/>
              </a:rPr>
            </a:br>
            <a:r>
              <a:rPr b="1" i="0" lang="en-US" sz="2800">
                <a:solidFill>
                  <a:srgbClr val="F4F7FC"/>
                </a:solidFill>
                <a:latin typeface="Arial"/>
                <a:ea typeface="Arial"/>
                <a:cs typeface="Arial"/>
                <a:sym typeface="Arial"/>
              </a:rPr>
              <a:t>they were uniquely equipped for.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471" name="Shape 471"/>
        <p:cNvGrpSpPr/>
        <p:nvPr/>
      </p:nvGrpSpPr>
      <p:grpSpPr>
        <a:xfrm>
          <a:off x="0" y="0"/>
          <a:ext cx="0" cy="0"/>
          <a:chOff x="0" y="0"/>
          <a:chExt cx="0" cy="0"/>
        </a:xfrm>
      </p:grpSpPr>
      <p:sp>
        <p:nvSpPr>
          <p:cNvPr id="472" name="Google Shape;472;p11"/>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3" name="Google Shape;473;p11"/>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HOW TO THINK ABOUT IT</a:t>
            </a:r>
            <a:endParaRPr/>
          </a:p>
        </p:txBody>
      </p:sp>
      <p:sp>
        <p:nvSpPr>
          <p:cNvPr id="474" name="Google Shape;474;p11"/>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5" name="Google Shape;475;p11"/>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476" name="Google Shape;476;p11"/>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477" name="Google Shape;477;p11"/>
          <p:cNvSpPr txBox="1"/>
          <p:nvPr/>
        </p:nvSpPr>
        <p:spPr>
          <a:xfrm>
            <a:off x="914400" y="2679192"/>
            <a:ext cx="11301984" cy="1244727"/>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850">
                <a:solidFill>
                  <a:srgbClr val="F4F7FC"/>
                </a:solidFill>
                <a:latin typeface="Arial"/>
                <a:ea typeface="Arial"/>
                <a:cs typeface="Arial"/>
                <a:sym typeface="Arial"/>
              </a:rPr>
              <a:t>We are not handling leads.</a:t>
            </a:r>
            <a:endParaRPr/>
          </a:p>
        </p:txBody>
      </p:sp>
      <p:sp>
        <p:nvSpPr>
          <p:cNvPr id="478" name="Google Shape;478;p11"/>
          <p:cNvSpPr/>
          <p:nvPr/>
        </p:nvSpPr>
        <p:spPr>
          <a:xfrm>
            <a:off x="914400" y="6126479"/>
            <a:ext cx="82296" cy="150876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9" name="Google Shape;479;p11"/>
          <p:cNvSpPr txBox="1"/>
          <p:nvPr/>
        </p:nvSpPr>
        <p:spPr>
          <a:xfrm>
            <a:off x="1481328" y="6035040"/>
            <a:ext cx="10735056" cy="169164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4500">
                <a:solidFill>
                  <a:srgbClr val="FFC000"/>
                </a:solidFill>
                <a:latin typeface="Arial"/>
                <a:ea typeface="Arial"/>
                <a:cs typeface="Arial"/>
                <a:sym typeface="Arial"/>
              </a:rPr>
              <a:t>This is closer to matchmaking</a:t>
            </a:r>
            <a:br>
              <a:rPr b="1" i="0" lang="en-US" sz="4500">
                <a:solidFill>
                  <a:srgbClr val="FFC000"/>
                </a:solidFill>
                <a:latin typeface="Arial"/>
                <a:ea typeface="Arial"/>
                <a:cs typeface="Arial"/>
                <a:sym typeface="Arial"/>
              </a:rPr>
            </a:br>
            <a:r>
              <a:rPr b="1" i="0" lang="en-US" sz="4500">
                <a:solidFill>
                  <a:srgbClr val="FFC000"/>
                </a:solidFill>
                <a:latin typeface="Arial"/>
                <a:ea typeface="Arial"/>
                <a:cs typeface="Arial"/>
                <a:sym typeface="Arial"/>
              </a:rPr>
              <a:t>than to call-centre support.</a:t>
            </a:r>
            <a:endParaRPr/>
          </a:p>
        </p:txBody>
      </p:sp>
      <p:sp>
        <p:nvSpPr>
          <p:cNvPr id="480" name="Google Shape;480;p11"/>
          <p:cNvSpPr/>
          <p:nvPr/>
        </p:nvSpPr>
        <p:spPr>
          <a:xfrm>
            <a:off x="914400" y="10058400"/>
            <a:ext cx="10972800" cy="27432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81" name="Google Shape;481;p11"/>
          <p:cNvSpPr txBox="1"/>
          <p:nvPr/>
        </p:nvSpPr>
        <p:spPr>
          <a:xfrm>
            <a:off x="1691640" y="10561320"/>
            <a:ext cx="9326880" cy="1737360"/>
          </a:xfrm>
          <a:prstGeom prst="rect">
            <a:avLst/>
          </a:prstGeom>
          <a:noFill/>
          <a:ln>
            <a:noFill/>
          </a:ln>
        </p:spPr>
        <p:txBody>
          <a:bodyPr anchorCtr="0" anchor="ctr" bIns="0" lIns="0" spcFirstLastPara="1" rIns="0" wrap="square" tIns="0">
            <a:spAutoFit/>
          </a:bodyPr>
          <a:lstStyle/>
          <a:p>
            <a:pPr indent="0" lvl="0" marL="0" marR="0" rtl="0" algn="l">
              <a:lnSpc>
                <a:spcPct val="134000"/>
              </a:lnSpc>
              <a:spcBef>
                <a:spcPts val="0"/>
              </a:spcBef>
              <a:spcAft>
                <a:spcPts val="0"/>
              </a:spcAft>
              <a:buNone/>
            </a:pPr>
            <a:r>
              <a:rPr b="1" i="0" lang="en-US" sz="2800">
                <a:solidFill>
                  <a:srgbClr val="F4F7FC"/>
                </a:solidFill>
                <a:latin typeface="Arial"/>
                <a:ea typeface="Arial"/>
                <a:cs typeface="Arial"/>
                <a:sym typeface="Arial"/>
              </a:rPr>
              <a:t>We are building lifelong relationships — so the question is never “who takes this ticket?” but “who is the right person for this human being?”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485" name="Shape 485"/>
        <p:cNvGrpSpPr/>
        <p:nvPr/>
      </p:nvGrpSpPr>
      <p:grpSpPr>
        <a:xfrm>
          <a:off x="0" y="0"/>
          <a:ext cx="0" cy="0"/>
          <a:chOff x="0" y="0"/>
          <a:chExt cx="0" cy="0"/>
        </a:xfrm>
      </p:grpSpPr>
      <p:sp>
        <p:nvSpPr>
          <p:cNvPr id="486" name="Google Shape;486;p12"/>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87" name="Google Shape;487;p12"/>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THE MOMENT ITSELF</a:t>
            </a:r>
            <a:endParaRPr/>
          </a:p>
        </p:txBody>
      </p:sp>
      <p:sp>
        <p:nvSpPr>
          <p:cNvPr id="488" name="Google Shape;488;p12"/>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89" name="Google Shape;489;p12"/>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490" name="Google Shape;490;p12"/>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491" name="Google Shape;491;p12"/>
          <p:cNvSpPr txBox="1"/>
          <p:nvPr/>
        </p:nvSpPr>
        <p:spPr>
          <a:xfrm>
            <a:off x="914400" y="2679192"/>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Anatomy of a warm</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introduction.</a:t>
            </a:r>
            <a:endParaRPr/>
          </a:p>
        </p:txBody>
      </p:sp>
      <p:sp>
        <p:nvSpPr>
          <p:cNvPr id="492" name="Google Shape;492;p12"/>
          <p:cNvSpPr/>
          <p:nvPr/>
        </p:nvSpPr>
        <p:spPr>
          <a:xfrm>
            <a:off x="914400" y="5852160"/>
            <a:ext cx="10972800" cy="201168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3" name="Google Shape;493;p12"/>
          <p:cNvSpPr/>
          <p:nvPr/>
        </p:nvSpPr>
        <p:spPr>
          <a:xfrm>
            <a:off x="914400" y="5852160"/>
            <a:ext cx="82296" cy="201168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4" name="Google Shape;494;p12"/>
          <p:cNvSpPr txBox="1"/>
          <p:nvPr/>
        </p:nvSpPr>
        <p:spPr>
          <a:xfrm>
            <a:off x="1691640" y="6236208"/>
            <a:ext cx="9326880" cy="128016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Timing</a:t>
            </a:r>
            <a:endParaRPr/>
          </a:p>
          <a:p>
            <a:pPr indent="0" lvl="0" marL="0" marR="0" rtl="0" algn="l">
              <a:lnSpc>
                <a:spcPct val="130000"/>
              </a:lnSpc>
              <a:spcBef>
                <a:spcPts val="1000"/>
              </a:spcBef>
              <a:spcAft>
                <a:spcPts val="0"/>
              </a:spcAft>
              <a:buNone/>
            </a:pPr>
            <a:r>
              <a:rPr b="0" i="0" lang="en-US" sz="2600">
                <a:solidFill>
                  <a:srgbClr val="B9C6E0"/>
                </a:solidFill>
                <a:latin typeface="Arial"/>
                <a:ea typeface="Arial"/>
                <a:cs typeface="Arial"/>
                <a:sym typeface="Arial"/>
              </a:rPr>
              <a:t>Move while the seeker is warm.</a:t>
            </a:r>
            <a:endParaRPr/>
          </a:p>
        </p:txBody>
      </p:sp>
      <p:sp>
        <p:nvSpPr>
          <p:cNvPr id="495" name="Google Shape;495;p12"/>
          <p:cNvSpPr/>
          <p:nvPr/>
        </p:nvSpPr>
        <p:spPr>
          <a:xfrm>
            <a:off x="914400" y="8046720"/>
            <a:ext cx="10972800" cy="201168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6" name="Google Shape;496;p12"/>
          <p:cNvSpPr/>
          <p:nvPr/>
        </p:nvSpPr>
        <p:spPr>
          <a:xfrm>
            <a:off x="914400" y="8046720"/>
            <a:ext cx="82296" cy="201168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7" name="Google Shape;497;p12"/>
          <p:cNvSpPr txBox="1"/>
          <p:nvPr/>
        </p:nvSpPr>
        <p:spPr>
          <a:xfrm>
            <a:off x="1691640" y="8430768"/>
            <a:ext cx="9326880" cy="128016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Consent</a:t>
            </a:r>
            <a:endParaRPr/>
          </a:p>
          <a:p>
            <a:pPr indent="0" lvl="0" marL="0" marR="0" rtl="0" algn="l">
              <a:lnSpc>
                <a:spcPct val="130000"/>
              </a:lnSpc>
              <a:spcBef>
                <a:spcPts val="1000"/>
              </a:spcBef>
              <a:spcAft>
                <a:spcPts val="0"/>
              </a:spcAft>
              <a:buNone/>
            </a:pPr>
            <a:r>
              <a:rPr b="0" i="0" lang="en-US" sz="2600">
                <a:solidFill>
                  <a:srgbClr val="B9C6E0"/>
                </a:solidFill>
                <a:latin typeface="Arial"/>
                <a:ea typeface="Arial"/>
                <a:cs typeface="Arial"/>
                <a:sym typeface="Arial"/>
              </a:rPr>
              <a:t>The seeker chooses to be introduced.</a:t>
            </a:r>
            <a:endParaRPr/>
          </a:p>
        </p:txBody>
      </p:sp>
      <p:sp>
        <p:nvSpPr>
          <p:cNvPr id="498" name="Google Shape;498;p12"/>
          <p:cNvSpPr/>
          <p:nvPr/>
        </p:nvSpPr>
        <p:spPr>
          <a:xfrm>
            <a:off x="914400" y="10241280"/>
            <a:ext cx="10972800" cy="201168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9" name="Google Shape;499;p12"/>
          <p:cNvSpPr/>
          <p:nvPr/>
        </p:nvSpPr>
        <p:spPr>
          <a:xfrm>
            <a:off x="914400" y="10241280"/>
            <a:ext cx="82296" cy="201168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0" name="Google Shape;500;p12"/>
          <p:cNvSpPr txBox="1"/>
          <p:nvPr/>
        </p:nvSpPr>
        <p:spPr>
          <a:xfrm>
            <a:off x="1691640" y="10625328"/>
            <a:ext cx="9326880" cy="128016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Context</a:t>
            </a:r>
            <a:endParaRPr/>
          </a:p>
          <a:p>
            <a:pPr indent="0" lvl="0" marL="0" marR="0" rtl="0" algn="l">
              <a:lnSpc>
                <a:spcPct val="130000"/>
              </a:lnSpc>
              <a:spcBef>
                <a:spcPts val="1000"/>
              </a:spcBef>
              <a:spcAft>
                <a:spcPts val="0"/>
              </a:spcAft>
              <a:buNone/>
            </a:pPr>
            <a:r>
              <a:rPr b="0" i="0" lang="en-US" sz="2600">
                <a:solidFill>
                  <a:srgbClr val="B9C6E0"/>
                </a:solidFill>
                <a:latin typeface="Arial"/>
                <a:ea typeface="Arial"/>
                <a:cs typeface="Arial"/>
                <a:sym typeface="Arial"/>
              </a:rPr>
              <a:t>The local host gets just enough to welcome well.</a:t>
            </a:r>
            <a:endParaRPr/>
          </a:p>
        </p:txBody>
      </p:sp>
      <p:sp>
        <p:nvSpPr>
          <p:cNvPr id="501" name="Google Shape;501;p12"/>
          <p:cNvSpPr/>
          <p:nvPr/>
        </p:nvSpPr>
        <p:spPr>
          <a:xfrm>
            <a:off x="914400" y="12435840"/>
            <a:ext cx="10972800" cy="201168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2" name="Google Shape;502;p12"/>
          <p:cNvSpPr/>
          <p:nvPr/>
        </p:nvSpPr>
        <p:spPr>
          <a:xfrm>
            <a:off x="914400" y="12435840"/>
            <a:ext cx="82296" cy="201168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3" name="Google Shape;503;p12"/>
          <p:cNvSpPr txBox="1"/>
          <p:nvPr/>
        </p:nvSpPr>
        <p:spPr>
          <a:xfrm>
            <a:off x="1691640" y="12819888"/>
            <a:ext cx="9326880" cy="128016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Arial"/>
                <a:ea typeface="Arial"/>
                <a:cs typeface="Arial"/>
                <a:sym typeface="Arial"/>
              </a:rPr>
              <a:t>A small first step</a:t>
            </a:r>
            <a:endParaRPr/>
          </a:p>
          <a:p>
            <a:pPr indent="0" lvl="0" marL="0" marR="0" rtl="0" algn="l">
              <a:lnSpc>
                <a:spcPct val="130000"/>
              </a:lnSpc>
              <a:spcBef>
                <a:spcPts val="1000"/>
              </a:spcBef>
              <a:spcAft>
                <a:spcPts val="0"/>
              </a:spcAft>
              <a:buNone/>
            </a:pPr>
            <a:r>
              <a:rPr b="0" i="0" lang="en-US" sz="2600">
                <a:solidFill>
                  <a:srgbClr val="B9C6E0"/>
                </a:solidFill>
                <a:latin typeface="Arial"/>
                <a:ea typeface="Arial"/>
                <a:cs typeface="Arial"/>
                <a:sym typeface="Arial"/>
              </a:rPr>
              <a:t>A name, a face, one low-pressure invitation.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507" name="Shape 507"/>
        <p:cNvGrpSpPr/>
        <p:nvPr/>
      </p:nvGrpSpPr>
      <p:grpSpPr>
        <a:xfrm>
          <a:off x="0" y="0"/>
          <a:ext cx="0" cy="0"/>
          <a:chOff x="0" y="0"/>
          <a:chExt cx="0" cy="0"/>
        </a:xfrm>
      </p:grpSpPr>
      <p:sp>
        <p:nvSpPr>
          <p:cNvPr id="508" name="Google Shape;508;p14"/>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9" name="Google Shape;509;p14"/>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SAFEGUARDING</a:t>
            </a:r>
            <a:endParaRPr/>
          </a:p>
        </p:txBody>
      </p:sp>
      <p:sp>
        <p:nvSpPr>
          <p:cNvPr id="510" name="Google Shape;510;p14"/>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1" name="Google Shape;511;p14"/>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512" name="Google Shape;512;p14"/>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513" name="Google Shape;513;p14"/>
          <p:cNvSpPr txBox="1"/>
          <p:nvPr/>
        </p:nvSpPr>
        <p:spPr>
          <a:xfrm>
            <a:off x="914400" y="2679192"/>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Warmth must never</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outrun wisdom.</a:t>
            </a:r>
            <a:endParaRPr/>
          </a:p>
        </p:txBody>
      </p:sp>
      <p:sp>
        <p:nvSpPr>
          <p:cNvPr id="514" name="Google Shape;514;p14"/>
          <p:cNvSpPr/>
          <p:nvPr/>
        </p:nvSpPr>
        <p:spPr>
          <a:xfrm>
            <a:off x="914400" y="5852160"/>
            <a:ext cx="10972800" cy="21945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5" name="Google Shape;515;p14"/>
          <p:cNvSpPr/>
          <p:nvPr/>
        </p:nvSpPr>
        <p:spPr>
          <a:xfrm>
            <a:off x="914400" y="5852160"/>
            <a:ext cx="82296" cy="2194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6" name="Google Shape;516;p14"/>
          <p:cNvSpPr txBox="1"/>
          <p:nvPr/>
        </p:nvSpPr>
        <p:spPr>
          <a:xfrm>
            <a:off x="1691640" y="6263640"/>
            <a:ext cx="9326880" cy="15544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4F7FC"/>
                </a:solidFill>
                <a:latin typeface="Arial"/>
                <a:ea typeface="Arial"/>
                <a:cs typeface="Arial"/>
                <a:sym typeface="Arial"/>
              </a:rPr>
              <a:t>No personal details</a:t>
            </a:r>
            <a:endParaRPr/>
          </a:p>
          <a:p>
            <a:pPr indent="0" lvl="0" marL="0" marR="0" rtl="0" algn="l">
              <a:lnSpc>
                <a:spcPct val="132000"/>
              </a:lnSpc>
              <a:spcBef>
                <a:spcPts val="1000"/>
              </a:spcBef>
              <a:spcAft>
                <a:spcPts val="0"/>
              </a:spcAft>
              <a:buNone/>
            </a:pPr>
            <a:r>
              <a:rPr b="0" i="0" lang="en-US" sz="2600">
                <a:solidFill>
                  <a:srgbClr val="B9C6E0"/>
                </a:solidFill>
                <a:latin typeface="Arial"/>
                <a:ea typeface="Arial"/>
                <a:cs typeface="Arial"/>
                <a:sym typeface="Arial"/>
              </a:rPr>
              <a:t>The responder does not share personally identifiable information.</a:t>
            </a:r>
            <a:endParaRPr/>
          </a:p>
        </p:txBody>
      </p:sp>
      <p:sp>
        <p:nvSpPr>
          <p:cNvPr id="517" name="Google Shape;517;p14"/>
          <p:cNvSpPr/>
          <p:nvPr/>
        </p:nvSpPr>
        <p:spPr>
          <a:xfrm>
            <a:off x="914400" y="8366760"/>
            <a:ext cx="10972800" cy="21945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8" name="Google Shape;518;p14"/>
          <p:cNvSpPr/>
          <p:nvPr/>
        </p:nvSpPr>
        <p:spPr>
          <a:xfrm>
            <a:off x="914400" y="8366760"/>
            <a:ext cx="82296" cy="2194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9" name="Google Shape;519;p14"/>
          <p:cNvSpPr txBox="1"/>
          <p:nvPr/>
        </p:nvSpPr>
        <p:spPr>
          <a:xfrm>
            <a:off x="1691640" y="8778240"/>
            <a:ext cx="9326880" cy="15544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4F7FC"/>
                </a:solidFill>
                <a:latin typeface="Arial"/>
                <a:ea typeface="Arial"/>
                <a:cs typeface="Arial"/>
                <a:sym typeface="Arial"/>
              </a:rPr>
              <a:t>No locations</a:t>
            </a:r>
            <a:endParaRPr/>
          </a:p>
          <a:p>
            <a:pPr indent="0" lvl="0" marL="0" marR="0" rtl="0" algn="l">
              <a:lnSpc>
                <a:spcPct val="132000"/>
              </a:lnSpc>
              <a:spcBef>
                <a:spcPts val="1000"/>
              </a:spcBef>
              <a:spcAft>
                <a:spcPts val="0"/>
              </a:spcAft>
              <a:buNone/>
            </a:pPr>
            <a:r>
              <a:rPr b="0" i="0" lang="en-US" sz="2600">
                <a:solidFill>
                  <a:srgbClr val="B9C6E0"/>
                </a:solidFill>
                <a:latin typeface="Arial"/>
                <a:ea typeface="Arial"/>
                <a:cs typeface="Arial"/>
                <a:sym typeface="Arial"/>
              </a:rPr>
              <a:t>Teams do not reveal where they are.</a:t>
            </a:r>
            <a:endParaRPr/>
          </a:p>
        </p:txBody>
      </p:sp>
      <p:sp>
        <p:nvSpPr>
          <p:cNvPr id="520" name="Google Shape;520;p14"/>
          <p:cNvSpPr/>
          <p:nvPr/>
        </p:nvSpPr>
        <p:spPr>
          <a:xfrm>
            <a:off x="914400" y="10881360"/>
            <a:ext cx="10972800" cy="21945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1" name="Google Shape;521;p14"/>
          <p:cNvSpPr/>
          <p:nvPr/>
        </p:nvSpPr>
        <p:spPr>
          <a:xfrm>
            <a:off x="914400" y="10881360"/>
            <a:ext cx="82296" cy="2194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2" name="Google Shape;522;p14"/>
          <p:cNvSpPr txBox="1"/>
          <p:nvPr/>
        </p:nvSpPr>
        <p:spPr>
          <a:xfrm>
            <a:off x="1691640" y="11292840"/>
            <a:ext cx="9326880" cy="15544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4F7FC"/>
                </a:solidFill>
                <a:latin typeface="Arial"/>
                <a:ea typeface="Arial"/>
                <a:cs typeface="Arial"/>
                <a:sym typeface="Arial"/>
              </a:rPr>
              <a:t>Protocols for vulnerable seekers</a:t>
            </a:r>
            <a:endParaRPr/>
          </a:p>
          <a:p>
            <a:pPr indent="0" lvl="0" marL="0" marR="0" rtl="0" algn="l">
              <a:lnSpc>
                <a:spcPct val="132000"/>
              </a:lnSpc>
              <a:spcBef>
                <a:spcPts val="1000"/>
              </a:spcBef>
              <a:spcAft>
                <a:spcPts val="0"/>
              </a:spcAft>
              <a:buNone/>
            </a:pPr>
            <a:r>
              <a:rPr b="0" i="0" lang="en-US" sz="2600">
                <a:solidFill>
                  <a:srgbClr val="B9C6E0"/>
                </a:solidFill>
                <a:latin typeface="Arial"/>
                <a:ea typeface="Arial"/>
                <a:cs typeface="Arial"/>
                <a:sym typeface="Arial"/>
              </a:rPr>
              <a:t>Followed up under the published policies every ministry should have.</a:t>
            </a:r>
            <a:endParaRPr/>
          </a:p>
        </p:txBody>
      </p:sp>
      <p:sp>
        <p:nvSpPr>
          <p:cNvPr id="523" name="Google Shape;523;p14"/>
          <p:cNvSpPr/>
          <p:nvPr/>
        </p:nvSpPr>
        <p:spPr>
          <a:xfrm>
            <a:off x="914400" y="13624560"/>
            <a:ext cx="82296" cy="100787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4" name="Google Shape;524;p14"/>
          <p:cNvSpPr txBox="1"/>
          <p:nvPr/>
        </p:nvSpPr>
        <p:spPr>
          <a:xfrm>
            <a:off x="1481328" y="13533120"/>
            <a:ext cx="10735056" cy="1190752"/>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2800">
                <a:solidFill>
                  <a:srgbClr val="FFC000"/>
                </a:solidFill>
                <a:latin typeface="Arial"/>
                <a:ea typeface="Arial"/>
                <a:cs typeface="Arial"/>
                <a:sym typeface="Arial"/>
              </a:rPr>
              <a:t>Safety runs on published policy —</a:t>
            </a:r>
            <a:br>
              <a:rPr b="1" i="0" lang="en-US" sz="2800">
                <a:solidFill>
                  <a:srgbClr val="FFC000"/>
                </a:solidFill>
                <a:latin typeface="Arial"/>
                <a:ea typeface="Arial"/>
                <a:cs typeface="Arial"/>
                <a:sym typeface="Arial"/>
              </a:rPr>
            </a:br>
            <a:r>
              <a:rPr b="1" i="0" lang="en-US" sz="2800">
                <a:solidFill>
                  <a:srgbClr val="FFC000"/>
                </a:solidFill>
                <a:latin typeface="Arial"/>
                <a:ea typeface="Arial"/>
                <a:cs typeface="Arial"/>
                <a:sym typeface="Arial"/>
              </a:rPr>
              <a:t>not on good intentions.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528" name="Shape 528"/>
        <p:cNvGrpSpPr/>
        <p:nvPr/>
      </p:nvGrpSpPr>
      <p:grpSpPr>
        <a:xfrm>
          <a:off x="0" y="0"/>
          <a:ext cx="0" cy="0"/>
          <a:chOff x="0" y="0"/>
          <a:chExt cx="0" cy="0"/>
        </a:xfrm>
      </p:grpSpPr>
      <p:sp>
        <p:nvSpPr>
          <p:cNvPr id="529" name="Google Shape;529;p15"/>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0" name="Google Shape;530;p15"/>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ONE-PAGE TAKEAWAY</a:t>
            </a:r>
            <a:endParaRPr/>
          </a:p>
        </p:txBody>
      </p:sp>
      <p:sp>
        <p:nvSpPr>
          <p:cNvPr id="531" name="Google Shape;531;p15"/>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2" name="Google Shape;532;p15"/>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533" name="Google Shape;533;p15"/>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534" name="Google Shape;534;p15"/>
          <p:cNvSpPr txBox="1"/>
          <p:nvPr/>
        </p:nvSpPr>
        <p:spPr>
          <a:xfrm>
            <a:off x="914400" y="2679192"/>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An ideal online-to-offline</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system.</a:t>
            </a:r>
            <a:endParaRPr/>
          </a:p>
        </p:txBody>
      </p:sp>
      <p:sp>
        <p:nvSpPr>
          <p:cNvPr id="535" name="Google Shape;535;p15"/>
          <p:cNvSpPr/>
          <p:nvPr/>
        </p:nvSpPr>
        <p:spPr>
          <a:xfrm>
            <a:off x="914400" y="5486400"/>
            <a:ext cx="10972800" cy="35661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6" name="Google Shape;536;p15"/>
          <p:cNvSpPr/>
          <p:nvPr/>
        </p:nvSpPr>
        <p:spPr>
          <a:xfrm>
            <a:off x="914400" y="5486400"/>
            <a:ext cx="82296" cy="35661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7" name="Google Shape;537;p15"/>
          <p:cNvSpPr txBox="1"/>
          <p:nvPr/>
        </p:nvSpPr>
        <p:spPr>
          <a:xfrm>
            <a:off x="1691640" y="5833872"/>
            <a:ext cx="932688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FC000"/>
                </a:solidFill>
                <a:latin typeface="Arial"/>
                <a:ea typeface="Arial"/>
                <a:cs typeface="Arial"/>
                <a:sym typeface="Arial"/>
              </a:rPr>
              <a:t>PROCESS</a:t>
            </a:r>
            <a:endParaRPr/>
          </a:p>
        </p:txBody>
      </p:sp>
      <p:sp>
        <p:nvSpPr>
          <p:cNvPr id="538" name="Google Shape;538;p15"/>
          <p:cNvSpPr txBox="1"/>
          <p:nvPr/>
        </p:nvSpPr>
        <p:spPr>
          <a:xfrm>
            <a:off x="1691640" y="6382512"/>
            <a:ext cx="9326880" cy="2274854"/>
          </a:xfrm>
          <a:prstGeom prst="rect">
            <a:avLst/>
          </a:prstGeom>
          <a:noFill/>
          <a:ln>
            <a:noFill/>
          </a:ln>
        </p:spPr>
        <p:txBody>
          <a:bodyPr anchorCtr="0" anchor="t" bIns="0" lIns="0" spcFirstLastPara="1" rIns="0" wrap="square" tIns="0">
            <a:spAutoFit/>
          </a:bodyPr>
          <a:lstStyle/>
          <a:p>
            <a:pPr indent="0" lvl="0" marL="0" marR="0" rtl="0" algn="l">
              <a:lnSpc>
                <a:spcPct val="128000"/>
              </a:lnSpc>
              <a:spcBef>
                <a:spcPts val="0"/>
              </a:spcBef>
              <a:spcAft>
                <a:spcPts val="0"/>
              </a:spcAft>
              <a:buNone/>
            </a:pPr>
            <a:r>
              <a:rPr b="0" i="0" lang="en-US" sz="2400">
                <a:solidFill>
                  <a:srgbClr val="4F86E9"/>
                </a:solidFill>
                <a:latin typeface="Arial"/>
                <a:ea typeface="Arial"/>
                <a:cs typeface="Arial"/>
                <a:sym typeface="Arial"/>
              </a:rPr>
              <a:t>☐   </a:t>
            </a:r>
            <a:r>
              <a:rPr b="0" i="0" lang="en-US" sz="2400">
                <a:solidFill>
                  <a:srgbClr val="B9C6E0"/>
                </a:solidFill>
                <a:latin typeface="Arial"/>
                <a:ea typeface="Arial"/>
                <a:cs typeface="Arial"/>
                <a:sym typeface="Arial"/>
              </a:rPr>
              <a:t>Local partners identified and engaged from the start</a:t>
            </a:r>
            <a:endParaRPr/>
          </a:p>
          <a:p>
            <a:pPr indent="0" lvl="0" marL="0" marR="0" rtl="0" algn="l">
              <a:lnSpc>
                <a:spcPct val="128000"/>
              </a:lnSpc>
              <a:spcBef>
                <a:spcPts val="1100"/>
              </a:spcBef>
              <a:spcAft>
                <a:spcPts val="0"/>
              </a:spcAft>
              <a:buNone/>
            </a:pPr>
            <a:r>
              <a:rPr b="0" i="0" lang="en-US" sz="2400">
                <a:solidFill>
                  <a:srgbClr val="4F86E9"/>
                </a:solidFill>
                <a:latin typeface="Arial"/>
                <a:ea typeface="Arial"/>
                <a:cs typeface="Arial"/>
                <a:sym typeface="Arial"/>
              </a:rPr>
              <a:t>☐   </a:t>
            </a:r>
            <a:r>
              <a:rPr b="0" i="0" lang="en-US" sz="2400">
                <a:solidFill>
                  <a:srgbClr val="B9C6E0"/>
                </a:solidFill>
                <a:latin typeface="Arial"/>
                <a:ea typeface="Arial"/>
                <a:cs typeface="Arial"/>
                <a:sym typeface="Arial"/>
              </a:rPr>
              <a:t>Digital positioned as the bridge to local community</a:t>
            </a:r>
            <a:endParaRPr/>
          </a:p>
          <a:p>
            <a:pPr indent="0" lvl="0" marL="0" marR="0" rtl="0" algn="l">
              <a:lnSpc>
                <a:spcPct val="128000"/>
              </a:lnSpc>
              <a:spcBef>
                <a:spcPts val="1100"/>
              </a:spcBef>
              <a:spcAft>
                <a:spcPts val="0"/>
              </a:spcAft>
              <a:buNone/>
            </a:pPr>
            <a:r>
              <a:rPr b="0" i="0" lang="en-US" sz="2400">
                <a:solidFill>
                  <a:srgbClr val="4F86E9"/>
                </a:solidFill>
                <a:latin typeface="Arial"/>
                <a:ea typeface="Arial"/>
                <a:cs typeface="Arial"/>
                <a:sym typeface="Arial"/>
              </a:rPr>
              <a:t>☐   </a:t>
            </a:r>
            <a:r>
              <a:rPr b="0" i="0" lang="en-US" sz="2400">
                <a:solidFill>
                  <a:srgbClr val="B9C6E0"/>
                </a:solidFill>
                <a:latin typeface="Arial"/>
                <a:ea typeface="Arial"/>
                <a:cs typeface="Arial"/>
                <a:sym typeface="Arial"/>
              </a:rPr>
              <a:t>Built with the end in mind — discipleship, not a lead</a:t>
            </a:r>
            <a:endParaRPr b="0" i="0" sz="2400">
              <a:solidFill>
                <a:srgbClr val="B9C6E0"/>
              </a:solidFill>
              <a:latin typeface="Arial"/>
              <a:ea typeface="Arial"/>
              <a:cs typeface="Arial"/>
              <a:sym typeface="Arial"/>
            </a:endParaRPr>
          </a:p>
          <a:p>
            <a:pPr indent="0" lvl="0" marL="0" marR="0" rtl="0" algn="l">
              <a:lnSpc>
                <a:spcPct val="128000"/>
              </a:lnSpc>
              <a:spcBef>
                <a:spcPts val="1100"/>
              </a:spcBef>
              <a:spcAft>
                <a:spcPts val="0"/>
              </a:spcAft>
              <a:buNone/>
            </a:pPr>
            <a:r>
              <a:rPr b="0" i="0" lang="en-US" sz="2400">
                <a:solidFill>
                  <a:srgbClr val="4F86E9"/>
                </a:solidFill>
                <a:latin typeface="Arial"/>
                <a:ea typeface="Arial"/>
                <a:cs typeface="Arial"/>
                <a:sym typeface="Arial"/>
              </a:rPr>
              <a:t>☐   </a:t>
            </a:r>
            <a:r>
              <a:rPr b="0" i="0" lang="en-US" sz="2400">
                <a:solidFill>
                  <a:srgbClr val="B9C6E0"/>
                </a:solidFill>
                <a:latin typeface="Arial"/>
                <a:ea typeface="Arial"/>
                <a:cs typeface="Arial"/>
                <a:sym typeface="Arial"/>
              </a:rPr>
              <a:t>Quality protected as reach grows</a:t>
            </a:r>
            <a:endParaRPr/>
          </a:p>
        </p:txBody>
      </p:sp>
      <p:sp>
        <p:nvSpPr>
          <p:cNvPr id="539" name="Google Shape;539;p15"/>
          <p:cNvSpPr/>
          <p:nvPr/>
        </p:nvSpPr>
        <p:spPr>
          <a:xfrm>
            <a:off x="914400" y="9436608"/>
            <a:ext cx="10972800" cy="283464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0" name="Google Shape;540;p15"/>
          <p:cNvSpPr/>
          <p:nvPr/>
        </p:nvSpPr>
        <p:spPr>
          <a:xfrm>
            <a:off x="914400" y="9436608"/>
            <a:ext cx="82296" cy="283464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1" name="Google Shape;541;p15"/>
          <p:cNvSpPr txBox="1"/>
          <p:nvPr/>
        </p:nvSpPr>
        <p:spPr>
          <a:xfrm>
            <a:off x="1691640" y="9784080"/>
            <a:ext cx="932688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FC000"/>
                </a:solidFill>
                <a:latin typeface="Arial"/>
                <a:ea typeface="Arial"/>
                <a:cs typeface="Arial"/>
                <a:sym typeface="Arial"/>
              </a:rPr>
              <a:t>PEOPLE</a:t>
            </a:r>
            <a:endParaRPr/>
          </a:p>
        </p:txBody>
      </p:sp>
      <p:sp>
        <p:nvSpPr>
          <p:cNvPr id="542" name="Google Shape;542;p15"/>
          <p:cNvSpPr txBox="1"/>
          <p:nvPr/>
        </p:nvSpPr>
        <p:spPr>
          <a:xfrm>
            <a:off x="1691640" y="10332720"/>
            <a:ext cx="9326880" cy="2194560"/>
          </a:xfrm>
          <a:prstGeom prst="rect">
            <a:avLst/>
          </a:prstGeom>
          <a:noFill/>
          <a:ln>
            <a:noFill/>
          </a:ln>
        </p:spPr>
        <p:txBody>
          <a:bodyPr anchorCtr="0" anchor="t" bIns="0" lIns="0" spcFirstLastPara="1" rIns="0" wrap="square" tIns="0">
            <a:spAutoFit/>
          </a:bodyPr>
          <a:lstStyle/>
          <a:p>
            <a:pPr indent="0" lvl="0" marL="0" marR="0" rtl="0" algn="l">
              <a:lnSpc>
                <a:spcPct val="128000"/>
              </a:lnSpc>
              <a:spcBef>
                <a:spcPts val="0"/>
              </a:spcBef>
              <a:spcAft>
                <a:spcPts val="0"/>
              </a:spcAft>
              <a:buNone/>
            </a:pPr>
            <a:r>
              <a:rPr b="0" i="0" lang="en-US" sz="2400">
                <a:solidFill>
                  <a:srgbClr val="4F86E9"/>
                </a:solidFill>
                <a:latin typeface="Arial"/>
                <a:ea typeface="Arial"/>
                <a:cs typeface="Arial"/>
                <a:sym typeface="Arial"/>
              </a:rPr>
              <a:t>☐   </a:t>
            </a:r>
            <a:r>
              <a:rPr b="0" i="0" lang="en-US" sz="2400">
                <a:solidFill>
                  <a:srgbClr val="B9C6E0"/>
                </a:solidFill>
                <a:latin typeface="Arial"/>
                <a:ea typeface="Arial"/>
                <a:cs typeface="Arial"/>
                <a:sym typeface="Arial"/>
              </a:rPr>
              <a:t>Guides who are normal, listen well, and guide</a:t>
            </a:r>
            <a:endParaRPr/>
          </a:p>
          <a:p>
            <a:pPr indent="0" lvl="0" marL="0" marR="0" rtl="0" algn="l">
              <a:lnSpc>
                <a:spcPct val="128000"/>
              </a:lnSpc>
              <a:spcBef>
                <a:spcPts val="1100"/>
              </a:spcBef>
              <a:spcAft>
                <a:spcPts val="0"/>
              </a:spcAft>
              <a:buNone/>
            </a:pPr>
            <a:r>
              <a:rPr b="0" i="0" lang="en-US" sz="2400">
                <a:solidFill>
                  <a:srgbClr val="4F86E9"/>
                </a:solidFill>
                <a:latin typeface="Arial"/>
                <a:ea typeface="Arial"/>
                <a:cs typeface="Arial"/>
                <a:sym typeface="Arial"/>
              </a:rPr>
              <a:t>☐   </a:t>
            </a:r>
            <a:r>
              <a:rPr b="0" i="0" lang="en-US" sz="2400">
                <a:solidFill>
                  <a:srgbClr val="B9C6E0"/>
                </a:solidFill>
                <a:latin typeface="Arial"/>
                <a:ea typeface="Arial"/>
                <a:cs typeface="Arial"/>
                <a:sym typeface="Arial"/>
              </a:rPr>
              <a:t>Warm introductions with timing, consent and context</a:t>
            </a:r>
            <a:endParaRPr/>
          </a:p>
          <a:p>
            <a:pPr indent="0" lvl="0" marL="0" marR="0" rtl="0" algn="l">
              <a:lnSpc>
                <a:spcPct val="128000"/>
              </a:lnSpc>
              <a:spcBef>
                <a:spcPts val="1100"/>
              </a:spcBef>
              <a:spcAft>
                <a:spcPts val="0"/>
              </a:spcAft>
              <a:buNone/>
            </a:pPr>
            <a:r>
              <a:rPr b="0" i="0" lang="en-US" sz="2400">
                <a:solidFill>
                  <a:srgbClr val="4F86E9"/>
                </a:solidFill>
                <a:latin typeface="Arial"/>
                <a:ea typeface="Arial"/>
                <a:cs typeface="Arial"/>
                <a:sym typeface="Arial"/>
              </a:rPr>
              <a:t>☐   </a:t>
            </a:r>
            <a:r>
              <a:rPr b="0" i="0" lang="en-US" sz="2400">
                <a:solidFill>
                  <a:srgbClr val="B9C6E0"/>
                </a:solidFill>
                <a:latin typeface="Arial"/>
                <a:ea typeface="Arial"/>
                <a:cs typeface="Arial"/>
                <a:sym typeface="Arial"/>
              </a:rPr>
              <a:t>Safety by published policy</a:t>
            </a:r>
            <a:endParaRPr/>
          </a:p>
        </p:txBody>
      </p:sp>
      <p:sp>
        <p:nvSpPr>
          <p:cNvPr id="543" name="Google Shape;543;p15"/>
          <p:cNvSpPr/>
          <p:nvPr/>
        </p:nvSpPr>
        <p:spPr>
          <a:xfrm>
            <a:off x="914400" y="12655296"/>
            <a:ext cx="10972800" cy="2194560"/>
          </a:xfrm>
          <a:prstGeom prst="rect">
            <a:avLst/>
          </a:prstGeom>
          <a:solidFill>
            <a:srgbClr val="1B305E"/>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4" name="Google Shape;544;p15"/>
          <p:cNvSpPr/>
          <p:nvPr/>
        </p:nvSpPr>
        <p:spPr>
          <a:xfrm>
            <a:off x="914400" y="12655296"/>
            <a:ext cx="82296" cy="2322574"/>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5" name="Google Shape;545;p15"/>
          <p:cNvSpPr txBox="1"/>
          <p:nvPr/>
        </p:nvSpPr>
        <p:spPr>
          <a:xfrm>
            <a:off x="1691640" y="12966192"/>
            <a:ext cx="9326880" cy="105156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FC000"/>
                </a:solidFill>
                <a:latin typeface="Arial"/>
                <a:ea typeface="Arial"/>
                <a:cs typeface="Arial"/>
                <a:sym typeface="Arial"/>
              </a:rPr>
              <a:t>THE ASK</a:t>
            </a:r>
            <a:endParaRPr/>
          </a:p>
          <a:p>
            <a:pPr indent="0" lvl="0" marL="0" marR="0" rtl="0" algn="l">
              <a:lnSpc>
                <a:spcPct val="130000"/>
              </a:lnSpc>
              <a:spcBef>
                <a:spcPts val="1000"/>
              </a:spcBef>
              <a:spcAft>
                <a:spcPts val="0"/>
              </a:spcAft>
              <a:buNone/>
            </a:pPr>
            <a:r>
              <a:rPr b="1" i="0" lang="en-US" sz="2600">
                <a:solidFill>
                  <a:srgbClr val="F4F7FC"/>
                </a:solidFill>
                <a:latin typeface="Arial"/>
                <a:ea typeface="Arial"/>
                <a:cs typeface="Arial"/>
                <a:sym typeface="Arial"/>
              </a:rPr>
              <a:t>Invite your team and your church into this. It is the mission they signed up for.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40" name="Shape 40"/>
        <p:cNvGrpSpPr/>
        <p:nvPr/>
      </p:nvGrpSpPr>
      <p:grpSpPr>
        <a:xfrm>
          <a:off x="0" y="0"/>
          <a:ext cx="0" cy="0"/>
          <a:chOff x="0" y="0"/>
          <a:chExt cx="0" cy="0"/>
        </a:xfrm>
      </p:grpSpPr>
      <p:pic>
        <p:nvPicPr>
          <p:cNvPr id="41" name="Google Shape;41;p3"/>
          <p:cNvPicPr preferRelativeResize="0"/>
          <p:nvPr/>
        </p:nvPicPr>
        <p:blipFill rotWithShape="1">
          <a:blip r:embed="rId3">
            <a:alphaModFix/>
          </a:blip>
          <a:srcRect b="0" l="0" r="0" t="0"/>
          <a:stretch/>
        </p:blipFill>
        <p:spPr>
          <a:xfrm>
            <a:off x="2695516" y="722376"/>
            <a:ext cx="9711741" cy="12139676"/>
          </a:xfrm>
          <a:prstGeom prst="rect">
            <a:avLst/>
          </a:prstGeom>
          <a:noFill/>
          <a:ln>
            <a:noFill/>
          </a:ln>
        </p:spPr>
      </p:pic>
      <p:sp>
        <p:nvSpPr>
          <p:cNvPr id="42" name="Google Shape;42;p3"/>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 name="Google Shape;43;p3"/>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THE BIG IDEA</a:t>
            </a:r>
            <a:endParaRPr/>
          </a:p>
        </p:txBody>
      </p:sp>
      <p:sp>
        <p:nvSpPr>
          <p:cNvPr id="44" name="Google Shape;44;p3"/>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 name="Google Shape;45;p3"/>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46" name="Google Shape;46;p3"/>
          <p:cNvPicPr preferRelativeResize="0"/>
          <p:nvPr/>
        </p:nvPicPr>
        <p:blipFill rotWithShape="1">
          <a:blip r:embed="rId4">
            <a:alphaModFix/>
          </a:blip>
          <a:srcRect b="0" l="0" r="0" t="0"/>
          <a:stretch/>
        </p:blipFill>
        <p:spPr>
          <a:xfrm>
            <a:off x="10853928" y="15334488"/>
            <a:ext cx="1033271" cy="347472"/>
          </a:xfrm>
          <a:prstGeom prst="rect">
            <a:avLst/>
          </a:prstGeom>
          <a:noFill/>
          <a:ln>
            <a:noFill/>
          </a:ln>
        </p:spPr>
      </p:pic>
      <p:sp>
        <p:nvSpPr>
          <p:cNvPr id="47" name="Google Shape;47;p3"/>
          <p:cNvSpPr txBox="1"/>
          <p:nvPr/>
        </p:nvSpPr>
        <p:spPr>
          <a:xfrm>
            <a:off x="914400" y="2679192"/>
            <a:ext cx="11301984" cy="2516886"/>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There are people in your</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city, right now, who want</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to know Jesus.</a:t>
            </a:r>
            <a:endParaRPr/>
          </a:p>
        </p:txBody>
      </p:sp>
      <p:sp>
        <p:nvSpPr>
          <p:cNvPr id="48" name="Google Shape;48;p3"/>
          <p:cNvSpPr/>
          <p:nvPr/>
        </p:nvSpPr>
        <p:spPr>
          <a:xfrm>
            <a:off x="877824" y="13200495"/>
            <a:ext cx="82296" cy="772159"/>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 name="Google Shape;49;p3"/>
          <p:cNvSpPr txBox="1"/>
          <p:nvPr/>
        </p:nvSpPr>
        <p:spPr>
          <a:xfrm>
            <a:off x="1444752" y="13109055"/>
            <a:ext cx="10735056" cy="670953"/>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4000">
                <a:solidFill>
                  <a:srgbClr val="FFC000"/>
                </a:solidFill>
                <a:latin typeface="Arial"/>
                <a:ea typeface="Arial"/>
                <a:cs typeface="Arial"/>
                <a:sym typeface="Arial"/>
              </a:rPr>
              <a:t>They just need some help.</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549" name="Shape 549"/>
        <p:cNvGrpSpPr/>
        <p:nvPr/>
      </p:nvGrpSpPr>
      <p:grpSpPr>
        <a:xfrm>
          <a:off x="0" y="0"/>
          <a:ext cx="0" cy="0"/>
          <a:chOff x="0" y="0"/>
          <a:chExt cx="0" cy="0"/>
        </a:xfrm>
      </p:grpSpPr>
      <p:sp>
        <p:nvSpPr>
          <p:cNvPr id="550" name="Google Shape;550;p16"/>
          <p:cNvSpPr/>
          <p:nvPr/>
        </p:nvSpPr>
        <p:spPr>
          <a:xfrm>
            <a:off x="0" y="0"/>
            <a:ext cx="201168" cy="1645920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1" name="Google Shape;551;p16"/>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2" name="Google Shape;552;p16"/>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553" name="Google Shape;553;p16"/>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554" name="Google Shape;554;p16"/>
          <p:cNvSpPr txBox="1"/>
          <p:nvPr/>
        </p:nvSpPr>
        <p:spPr>
          <a:xfrm>
            <a:off x="1325880" y="4206240"/>
            <a:ext cx="1060704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FC000"/>
                </a:solidFill>
                <a:latin typeface="Arial"/>
                <a:ea typeface="Arial"/>
                <a:cs typeface="Arial"/>
                <a:sym typeface="Arial"/>
              </a:rPr>
              <a:t>SUCCESS</a:t>
            </a:r>
            <a:endParaRPr b="1" i="0" sz="2400">
              <a:solidFill>
                <a:srgbClr val="FFC000"/>
              </a:solidFill>
              <a:latin typeface="Arial"/>
              <a:ea typeface="Arial"/>
              <a:cs typeface="Arial"/>
              <a:sym typeface="Arial"/>
            </a:endParaRPr>
          </a:p>
        </p:txBody>
      </p:sp>
      <p:sp>
        <p:nvSpPr>
          <p:cNvPr id="555" name="Google Shape;555;p16"/>
          <p:cNvSpPr txBox="1"/>
          <p:nvPr/>
        </p:nvSpPr>
        <p:spPr>
          <a:xfrm>
            <a:off x="1325880" y="5212080"/>
            <a:ext cx="10698480" cy="329184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None/>
            </a:pPr>
            <a:r>
              <a:rPr b="1" i="0" lang="en-US" sz="5100">
                <a:solidFill>
                  <a:srgbClr val="F4F7FC"/>
                </a:solidFill>
                <a:latin typeface="Arial"/>
                <a:ea typeface="Arial"/>
                <a:cs typeface="Arial"/>
                <a:sym typeface="Arial"/>
              </a:rPr>
              <a:t>Dave and his whole family</a:t>
            </a:r>
            <a:br>
              <a:rPr b="1" i="0" lang="en-US" sz="5100">
                <a:solidFill>
                  <a:srgbClr val="F4F7FC"/>
                </a:solidFill>
                <a:latin typeface="Arial"/>
                <a:ea typeface="Arial"/>
                <a:cs typeface="Arial"/>
                <a:sym typeface="Arial"/>
              </a:rPr>
            </a:br>
            <a:r>
              <a:rPr b="1" i="0" lang="en-US" sz="5100">
                <a:solidFill>
                  <a:srgbClr val="F4F7FC"/>
                </a:solidFill>
                <a:latin typeface="Arial"/>
                <a:ea typeface="Arial"/>
                <a:cs typeface="Arial"/>
                <a:sym typeface="Arial"/>
              </a:rPr>
              <a:t>were baptised.</a:t>
            </a:r>
            <a:endParaRPr/>
          </a:p>
        </p:txBody>
      </p:sp>
      <p:sp>
        <p:nvSpPr>
          <p:cNvPr id="556" name="Google Shape;556;p16"/>
          <p:cNvSpPr/>
          <p:nvPr/>
        </p:nvSpPr>
        <p:spPr>
          <a:xfrm>
            <a:off x="1325880" y="9052560"/>
            <a:ext cx="2194560" cy="4572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7" name="Google Shape;557;p16"/>
          <p:cNvSpPr txBox="1"/>
          <p:nvPr/>
        </p:nvSpPr>
        <p:spPr>
          <a:xfrm>
            <a:off x="1325880" y="9692640"/>
            <a:ext cx="10424160" cy="2194560"/>
          </a:xfrm>
          <a:prstGeom prst="rect">
            <a:avLst/>
          </a:prstGeom>
          <a:noFill/>
          <a:ln>
            <a:noFill/>
          </a:ln>
        </p:spPr>
        <p:txBody>
          <a:bodyPr anchorCtr="0" anchor="t" bIns="0" lIns="0" spcFirstLastPara="1" rIns="0" wrap="square" tIns="0">
            <a:spAutoFit/>
          </a:bodyPr>
          <a:lstStyle/>
          <a:p>
            <a:pPr indent="0" lvl="0" marL="0" marR="0" rtl="0" algn="l">
              <a:lnSpc>
                <a:spcPct val="136000"/>
              </a:lnSpc>
              <a:spcBef>
                <a:spcPts val="0"/>
              </a:spcBef>
              <a:spcAft>
                <a:spcPts val="0"/>
              </a:spcAft>
              <a:buNone/>
            </a:pPr>
            <a:r>
              <a:rPr b="0" i="0" lang="en-US" sz="2800">
                <a:solidFill>
                  <a:srgbClr val="B9C6E0"/>
                </a:solidFill>
                <a:latin typeface="Arial"/>
                <a:ea typeface="Arial"/>
                <a:cs typeface="Arial"/>
                <a:sym typeface="Arial"/>
              </a:rPr>
              <a:t>It started with five words typed into a search bar</a:t>
            </a:r>
            <a:br>
              <a:rPr b="0" i="0" lang="en-US" sz="2800">
                <a:solidFill>
                  <a:srgbClr val="B9C6E0"/>
                </a:solidFill>
                <a:latin typeface="Arial"/>
                <a:ea typeface="Arial"/>
                <a:cs typeface="Arial"/>
                <a:sym typeface="Arial"/>
              </a:rPr>
            </a:br>
            <a:r>
              <a:rPr b="0" i="0" lang="en-US" sz="2800">
                <a:solidFill>
                  <a:srgbClr val="B9C6E0"/>
                </a:solidFill>
                <a:latin typeface="Arial"/>
                <a:ea typeface="Arial"/>
                <a:cs typeface="Arial"/>
                <a:sym typeface="Arial"/>
              </a:rPr>
              <a:t>at the worst moment of his life.</a:t>
            </a:r>
            <a:endParaRPr/>
          </a:p>
        </p:txBody>
      </p:sp>
      <p:sp>
        <p:nvSpPr>
          <p:cNvPr id="558" name="Google Shape;558;p16"/>
          <p:cNvSpPr/>
          <p:nvPr/>
        </p:nvSpPr>
        <p:spPr>
          <a:xfrm>
            <a:off x="914400" y="12161520"/>
            <a:ext cx="10972800" cy="21945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9" name="Google Shape;559;p16"/>
          <p:cNvSpPr/>
          <p:nvPr/>
        </p:nvSpPr>
        <p:spPr>
          <a:xfrm>
            <a:off x="914400" y="12161520"/>
            <a:ext cx="82296" cy="2194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0" name="Google Shape;560;p16"/>
          <p:cNvSpPr txBox="1"/>
          <p:nvPr/>
        </p:nvSpPr>
        <p:spPr>
          <a:xfrm>
            <a:off x="1691640" y="12573000"/>
            <a:ext cx="9326880" cy="1463040"/>
          </a:xfrm>
          <a:prstGeom prst="rect">
            <a:avLst/>
          </a:prstGeom>
          <a:noFill/>
          <a:ln>
            <a:noFill/>
          </a:ln>
        </p:spPr>
        <p:txBody>
          <a:bodyPr anchorCtr="0" anchor="ctr" bIns="0" lIns="0" spcFirstLastPara="1" rIns="0" wrap="square" tIns="0">
            <a:spAutoFit/>
          </a:bodyPr>
          <a:lstStyle/>
          <a:p>
            <a:pPr indent="0" lvl="0" marL="0" marR="0" rtl="0" algn="l">
              <a:lnSpc>
                <a:spcPct val="126000"/>
              </a:lnSpc>
              <a:spcBef>
                <a:spcPts val="0"/>
              </a:spcBef>
              <a:spcAft>
                <a:spcPts val="0"/>
              </a:spcAft>
              <a:buNone/>
            </a:pPr>
            <a:r>
              <a:rPr b="1" i="0" lang="en-US" sz="3450">
                <a:solidFill>
                  <a:srgbClr val="FFC000"/>
                </a:solidFill>
                <a:latin typeface="Arial"/>
                <a:ea typeface="Arial"/>
                <a:cs typeface="Arial"/>
                <a:sym typeface="Arial"/>
              </a:rPr>
              <a:t>“Discipleship happens in the context of relationship.”</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53" name="Shape 53"/>
        <p:cNvGrpSpPr/>
        <p:nvPr/>
      </p:nvGrpSpPr>
      <p:grpSpPr>
        <a:xfrm>
          <a:off x="0" y="0"/>
          <a:ext cx="0" cy="0"/>
          <a:chOff x="0" y="0"/>
          <a:chExt cx="0" cy="0"/>
        </a:xfrm>
      </p:grpSpPr>
      <p:pic>
        <p:nvPicPr>
          <p:cNvPr id="54" name="Google Shape;54;g3f59515182a_0_0"/>
          <p:cNvPicPr preferRelativeResize="0"/>
          <p:nvPr/>
        </p:nvPicPr>
        <p:blipFill rotWithShape="1">
          <a:blip r:embed="rId3">
            <a:alphaModFix amt="28000"/>
          </a:blip>
          <a:srcRect b="9041" l="24764" r="35441" t="0"/>
          <a:stretch/>
        </p:blipFill>
        <p:spPr>
          <a:xfrm>
            <a:off x="0" y="0"/>
            <a:ext cx="12801600" cy="16459200"/>
          </a:xfrm>
          <a:prstGeom prst="rect">
            <a:avLst/>
          </a:prstGeom>
          <a:noFill/>
          <a:ln>
            <a:noFill/>
          </a:ln>
        </p:spPr>
      </p:pic>
      <p:sp>
        <p:nvSpPr>
          <p:cNvPr id="55" name="Google Shape;55;g3f59515182a_0_0"/>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 name="Google Shape;56;g3f59515182a_0_0"/>
          <p:cNvSpPr txBox="1"/>
          <p:nvPr/>
        </p:nvSpPr>
        <p:spPr>
          <a:xfrm>
            <a:off x="1636776" y="1865376"/>
            <a:ext cx="9144000" cy="28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THE BIG IDEA</a:t>
            </a:r>
            <a:endParaRPr/>
          </a:p>
        </p:txBody>
      </p:sp>
      <p:sp>
        <p:nvSpPr>
          <p:cNvPr id="57" name="Google Shape;57;g3f59515182a_0_0"/>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 name="Google Shape;58;g3f59515182a_0_0"/>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59" name="Google Shape;59;g3f59515182a_0_0"/>
          <p:cNvPicPr preferRelativeResize="0"/>
          <p:nvPr/>
        </p:nvPicPr>
        <p:blipFill rotWithShape="1">
          <a:blip r:embed="rId4">
            <a:alphaModFix/>
          </a:blip>
          <a:srcRect b="0" l="0" r="0" t="0"/>
          <a:stretch/>
        </p:blipFill>
        <p:spPr>
          <a:xfrm>
            <a:off x="10853928" y="15334488"/>
            <a:ext cx="1033269" cy="347471"/>
          </a:xfrm>
          <a:prstGeom prst="rect">
            <a:avLst/>
          </a:prstGeom>
          <a:noFill/>
          <a:ln>
            <a:noFill/>
          </a:ln>
        </p:spPr>
      </p:pic>
      <p:sp>
        <p:nvSpPr>
          <p:cNvPr id="60" name="Google Shape;60;g3f59515182a_0_0"/>
          <p:cNvSpPr/>
          <p:nvPr/>
        </p:nvSpPr>
        <p:spPr>
          <a:xfrm>
            <a:off x="877824" y="13200495"/>
            <a:ext cx="82200" cy="7722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 name="Google Shape;61;g3f59515182a_0_0"/>
          <p:cNvSpPr txBox="1"/>
          <p:nvPr/>
        </p:nvSpPr>
        <p:spPr>
          <a:xfrm>
            <a:off x="1444752" y="1310905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Let’s build some models</a:t>
            </a:r>
            <a:endParaRPr/>
          </a:p>
        </p:txBody>
      </p:sp>
      <p:pic>
        <p:nvPicPr>
          <p:cNvPr id="62" name="Google Shape;62;g3f59515182a_0_0"/>
          <p:cNvPicPr preferRelativeResize="0"/>
          <p:nvPr/>
        </p:nvPicPr>
        <p:blipFill>
          <a:blip r:embed="rId5">
            <a:alphaModFix/>
          </a:blip>
          <a:stretch>
            <a:fillRect/>
          </a:stretch>
        </p:blipFill>
        <p:spPr>
          <a:xfrm>
            <a:off x="352425" y="6419850"/>
            <a:ext cx="12706350" cy="4229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6"/>
          <p:cNvSpPr/>
          <p:nvPr/>
        </p:nvSpPr>
        <p:spPr>
          <a:xfrm>
            <a:off x="0" y="0"/>
            <a:ext cx="12801600" cy="16459200"/>
          </a:xfrm>
          <a:prstGeom prst="rect">
            <a:avLst/>
          </a:prstGeom>
          <a:solidFill>
            <a:srgbClr val="0B1526"/>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 name="Google Shape;68;p6"/>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 name="Google Shape;69;p6"/>
          <p:cNvSpPr txBox="1"/>
          <p:nvPr/>
        </p:nvSpPr>
        <p:spPr>
          <a:xfrm>
            <a:off x="1636776" y="1865376"/>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Arial"/>
                <a:ea typeface="Arial"/>
                <a:cs typeface="Arial"/>
                <a:sym typeface="Arial"/>
              </a:rPr>
              <a:t>RETHINKING THE FUNNEL</a:t>
            </a:r>
            <a:endParaRPr/>
          </a:p>
        </p:txBody>
      </p:sp>
      <p:sp>
        <p:nvSpPr>
          <p:cNvPr id="70" name="Google Shape;70;p6"/>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 name="Google Shape;71;p6"/>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THE SEEKER JOURNEY  ·  DIGITAL PATHWAYS SUMMIT 2026</a:t>
            </a:r>
            <a:endParaRPr/>
          </a:p>
        </p:txBody>
      </p:sp>
      <p:pic>
        <p:nvPicPr>
          <p:cNvPr descr="logo.png" id="72" name="Google Shape;72;p6"/>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73" name="Google Shape;73;p6"/>
          <p:cNvSpPr txBox="1"/>
          <p:nvPr/>
        </p:nvSpPr>
        <p:spPr>
          <a:xfrm>
            <a:off x="914400" y="2679192"/>
            <a:ext cx="11301984" cy="796628"/>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Arial"/>
                <a:ea typeface="Arial"/>
                <a:cs typeface="Arial"/>
                <a:sym typeface="Arial"/>
              </a:rPr>
              <a:t>The Digital Evangelism Ecosystem</a:t>
            </a:r>
            <a:endParaRPr b="1" i="0" sz="5100">
              <a:solidFill>
                <a:srgbClr val="F4F7FC"/>
              </a:solidFill>
              <a:latin typeface="Arial"/>
              <a:ea typeface="Arial"/>
              <a:cs typeface="Arial"/>
              <a:sym typeface="Arial"/>
            </a:endParaRPr>
          </a:p>
        </p:txBody>
      </p:sp>
      <p:sp>
        <p:nvSpPr>
          <p:cNvPr id="74" name="Google Shape;74;p6"/>
          <p:cNvSpPr/>
          <p:nvPr/>
        </p:nvSpPr>
        <p:spPr>
          <a:xfrm>
            <a:off x="914400" y="4434840"/>
            <a:ext cx="10972800" cy="2286000"/>
          </a:xfrm>
          <a:prstGeom prst="rect">
            <a:avLst/>
          </a:prstGeom>
          <a:solidFill>
            <a:srgbClr val="0B1526"/>
          </a:solidFill>
          <a:ln cap="flat" cmpd="sng" w="19050">
            <a:solidFill>
              <a:srgbClr val="3A4B73"/>
            </a:solidFill>
            <a:prstDash val="dash"/>
            <a:miter lim="8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 name="Google Shape;75;p6"/>
          <p:cNvSpPr/>
          <p:nvPr/>
        </p:nvSpPr>
        <p:spPr>
          <a:xfrm>
            <a:off x="914400" y="4434840"/>
            <a:ext cx="82296" cy="2286000"/>
          </a:xfrm>
          <a:prstGeom prst="rect">
            <a:avLst/>
          </a:prstGeom>
          <a:solidFill>
            <a:srgbClr val="3A4B7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 name="Google Shape;76;p6"/>
          <p:cNvSpPr txBox="1"/>
          <p:nvPr/>
        </p:nvSpPr>
        <p:spPr>
          <a:xfrm>
            <a:off x="1600200" y="4745736"/>
            <a:ext cx="566928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B3C6E7"/>
                </a:solidFill>
                <a:latin typeface="Arial"/>
                <a:ea typeface="Arial"/>
                <a:cs typeface="Arial"/>
                <a:sym typeface="Arial"/>
              </a:rPr>
              <a:t>01   </a:t>
            </a:r>
            <a:r>
              <a:rPr b="1" lang="en-US" sz="2400">
                <a:solidFill>
                  <a:srgbClr val="B3C6E7"/>
                </a:solidFill>
              </a:rPr>
              <a:t>OUTREACH</a:t>
            </a:r>
            <a:endParaRPr/>
          </a:p>
        </p:txBody>
      </p:sp>
      <p:sp>
        <p:nvSpPr>
          <p:cNvPr id="77" name="Google Shape;77;p6"/>
          <p:cNvSpPr txBox="1"/>
          <p:nvPr/>
        </p:nvSpPr>
        <p:spPr>
          <a:xfrm>
            <a:off x="7315200" y="4745736"/>
            <a:ext cx="3886200" cy="369332"/>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2400">
                <a:solidFill>
                  <a:srgbClr val="FFC000"/>
                </a:solidFill>
              </a:rPr>
              <a:t>DIGITAL EVANGELISM</a:t>
            </a:r>
            <a:endParaRPr/>
          </a:p>
        </p:txBody>
      </p:sp>
      <p:sp>
        <p:nvSpPr>
          <p:cNvPr id="78" name="Google Shape;78;p6"/>
          <p:cNvSpPr txBox="1"/>
          <p:nvPr/>
        </p:nvSpPr>
        <p:spPr>
          <a:xfrm>
            <a:off x="1600200" y="5532120"/>
            <a:ext cx="2895600" cy="558999"/>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3200">
                <a:solidFill>
                  <a:srgbClr val="F2F2F2"/>
                </a:solidFill>
                <a:latin typeface="Arial"/>
                <a:ea typeface="Arial"/>
                <a:cs typeface="Arial"/>
                <a:sym typeface="Arial"/>
              </a:rPr>
              <a:t>Searching</a:t>
            </a:r>
            <a:endParaRPr/>
          </a:p>
        </p:txBody>
      </p:sp>
      <p:sp>
        <p:nvSpPr>
          <p:cNvPr id="79" name="Google Shape;79;p6"/>
          <p:cNvSpPr txBox="1"/>
          <p:nvPr/>
        </p:nvSpPr>
        <p:spPr>
          <a:xfrm>
            <a:off x="4952999" y="5532120"/>
            <a:ext cx="2895600" cy="558999"/>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3200">
                <a:solidFill>
                  <a:srgbClr val="F2F2F2"/>
                </a:solidFill>
                <a:latin typeface="Arial"/>
                <a:ea typeface="Arial"/>
                <a:cs typeface="Arial"/>
                <a:sym typeface="Arial"/>
              </a:rPr>
              <a:t>Asking AI</a:t>
            </a:r>
            <a:endParaRPr/>
          </a:p>
        </p:txBody>
      </p:sp>
      <p:sp>
        <p:nvSpPr>
          <p:cNvPr id="80" name="Google Shape;80;p6"/>
          <p:cNvSpPr txBox="1"/>
          <p:nvPr/>
        </p:nvSpPr>
        <p:spPr>
          <a:xfrm>
            <a:off x="8305799" y="5341012"/>
            <a:ext cx="2895600" cy="10935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rgbClr val="F2F2F2"/>
                </a:solidFill>
              </a:rPr>
              <a:t>Respond to CTA</a:t>
            </a:r>
            <a:endParaRPr/>
          </a:p>
        </p:txBody>
      </p:sp>
      <p:sp>
        <p:nvSpPr>
          <p:cNvPr id="81" name="Google Shape;81;p6"/>
          <p:cNvSpPr/>
          <p:nvPr/>
        </p:nvSpPr>
        <p:spPr>
          <a:xfrm>
            <a:off x="1399032" y="6720840"/>
            <a:ext cx="36576" cy="32004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 name="Google Shape;82;p6"/>
          <p:cNvSpPr/>
          <p:nvPr/>
        </p:nvSpPr>
        <p:spPr>
          <a:xfrm>
            <a:off x="914400" y="7040880"/>
            <a:ext cx="10972800" cy="36576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 name="Google Shape;83;p6"/>
          <p:cNvSpPr/>
          <p:nvPr/>
        </p:nvSpPr>
        <p:spPr>
          <a:xfrm>
            <a:off x="914400" y="7040880"/>
            <a:ext cx="82296" cy="36576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 name="Google Shape;84;p6"/>
          <p:cNvSpPr txBox="1"/>
          <p:nvPr/>
        </p:nvSpPr>
        <p:spPr>
          <a:xfrm>
            <a:off x="1600200" y="7351776"/>
            <a:ext cx="566928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8DA9DB"/>
                </a:solidFill>
                <a:latin typeface="Arial"/>
                <a:ea typeface="Arial"/>
                <a:cs typeface="Arial"/>
                <a:sym typeface="Arial"/>
              </a:rPr>
              <a:t>02   </a:t>
            </a:r>
            <a:r>
              <a:rPr b="1" lang="en-US" sz="2400">
                <a:solidFill>
                  <a:srgbClr val="8DA9DB"/>
                </a:solidFill>
              </a:rPr>
              <a:t>FOLLOW-UP</a:t>
            </a:r>
            <a:endParaRPr/>
          </a:p>
        </p:txBody>
      </p:sp>
      <p:sp>
        <p:nvSpPr>
          <p:cNvPr id="85" name="Google Shape;85;p6"/>
          <p:cNvSpPr txBox="1"/>
          <p:nvPr/>
        </p:nvSpPr>
        <p:spPr>
          <a:xfrm>
            <a:off x="7315200" y="7351776"/>
            <a:ext cx="3886200" cy="369332"/>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2400">
                <a:solidFill>
                  <a:srgbClr val="FFC000"/>
                </a:solidFill>
                <a:latin typeface="Arial"/>
                <a:ea typeface="Arial"/>
                <a:cs typeface="Arial"/>
                <a:sym typeface="Arial"/>
              </a:rPr>
              <a:t>IN</a:t>
            </a:r>
            <a:r>
              <a:rPr b="1" i="0" lang="en-US" sz="2400">
                <a:solidFill>
                  <a:srgbClr val="7E8FB3"/>
                </a:solidFill>
                <a:latin typeface="Arial"/>
                <a:ea typeface="Arial"/>
                <a:cs typeface="Arial"/>
                <a:sym typeface="Arial"/>
              </a:rPr>
              <a:t> </a:t>
            </a:r>
            <a:r>
              <a:rPr b="1" i="0" lang="en-US" sz="2400">
                <a:solidFill>
                  <a:srgbClr val="FFC000"/>
                </a:solidFill>
                <a:latin typeface="Arial"/>
                <a:ea typeface="Arial"/>
                <a:cs typeface="Arial"/>
                <a:sym typeface="Arial"/>
              </a:rPr>
              <a:t>ECHO</a:t>
            </a:r>
            <a:endParaRPr/>
          </a:p>
        </p:txBody>
      </p:sp>
      <p:sp>
        <p:nvSpPr>
          <p:cNvPr id="86" name="Google Shape;86;p6"/>
          <p:cNvSpPr txBox="1"/>
          <p:nvPr/>
        </p:nvSpPr>
        <p:spPr>
          <a:xfrm>
            <a:off x="1497330" y="8138160"/>
            <a:ext cx="2263200" cy="9567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2800">
                <a:solidFill>
                  <a:srgbClr val="F4F7FC"/>
                </a:solidFill>
                <a:latin typeface="Arial"/>
                <a:ea typeface="Arial"/>
                <a:cs typeface="Arial"/>
                <a:sym typeface="Arial"/>
              </a:rPr>
              <a:t>Unique</a:t>
            </a:r>
            <a:br>
              <a:rPr b="1" i="0" lang="en-US" sz="2800">
                <a:solidFill>
                  <a:srgbClr val="F4F7FC"/>
                </a:solidFill>
                <a:latin typeface="Arial"/>
                <a:ea typeface="Arial"/>
                <a:cs typeface="Arial"/>
                <a:sym typeface="Arial"/>
              </a:rPr>
            </a:br>
            <a:r>
              <a:rPr b="1" i="0" lang="en-US" sz="2800">
                <a:solidFill>
                  <a:srgbClr val="F4F7FC"/>
                </a:solidFill>
                <a:latin typeface="Arial"/>
                <a:ea typeface="Arial"/>
                <a:cs typeface="Arial"/>
                <a:sym typeface="Arial"/>
              </a:rPr>
              <a:t>responder</a:t>
            </a:r>
            <a:endParaRPr sz="1000"/>
          </a:p>
        </p:txBody>
      </p:sp>
      <p:sp>
        <p:nvSpPr>
          <p:cNvPr id="87" name="Google Shape;87;p6"/>
          <p:cNvSpPr txBox="1"/>
          <p:nvPr/>
        </p:nvSpPr>
        <p:spPr>
          <a:xfrm>
            <a:off x="3657600" y="8229600"/>
            <a:ext cx="457200" cy="54864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400">
                <a:solidFill>
                  <a:srgbClr val="4F86E9"/>
                </a:solidFill>
                <a:latin typeface="Arial"/>
                <a:ea typeface="Arial"/>
                <a:cs typeface="Arial"/>
                <a:sym typeface="Arial"/>
              </a:rPr>
              <a:t>→</a:t>
            </a:r>
            <a:endParaRPr/>
          </a:p>
        </p:txBody>
      </p:sp>
      <p:sp>
        <p:nvSpPr>
          <p:cNvPr id="88" name="Google Shape;88;p6"/>
          <p:cNvSpPr txBox="1"/>
          <p:nvPr/>
        </p:nvSpPr>
        <p:spPr>
          <a:xfrm>
            <a:off x="4011930" y="8138160"/>
            <a:ext cx="2263200" cy="9567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2800">
                <a:solidFill>
                  <a:srgbClr val="F4F7FC"/>
                </a:solidFill>
                <a:latin typeface="Arial"/>
                <a:ea typeface="Arial"/>
                <a:cs typeface="Arial"/>
                <a:sym typeface="Arial"/>
              </a:rPr>
              <a:t>Repeat</a:t>
            </a:r>
            <a:br>
              <a:rPr b="1" i="0" lang="en-US" sz="2800">
                <a:solidFill>
                  <a:srgbClr val="F4F7FC"/>
                </a:solidFill>
                <a:latin typeface="Arial"/>
                <a:ea typeface="Arial"/>
                <a:cs typeface="Arial"/>
                <a:sym typeface="Arial"/>
              </a:rPr>
            </a:br>
            <a:r>
              <a:rPr b="1" i="0" lang="en-US" sz="2800">
                <a:solidFill>
                  <a:srgbClr val="F4F7FC"/>
                </a:solidFill>
                <a:latin typeface="Arial"/>
                <a:ea typeface="Arial"/>
                <a:cs typeface="Arial"/>
                <a:sym typeface="Arial"/>
              </a:rPr>
              <a:t>conversation</a:t>
            </a:r>
            <a:endParaRPr sz="1000"/>
          </a:p>
        </p:txBody>
      </p:sp>
      <p:sp>
        <p:nvSpPr>
          <p:cNvPr id="89" name="Google Shape;89;p6"/>
          <p:cNvSpPr txBox="1"/>
          <p:nvPr/>
        </p:nvSpPr>
        <p:spPr>
          <a:xfrm>
            <a:off x="6172200" y="8229600"/>
            <a:ext cx="457200" cy="54864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400">
                <a:solidFill>
                  <a:srgbClr val="4F86E9"/>
                </a:solidFill>
                <a:latin typeface="Arial"/>
                <a:ea typeface="Arial"/>
                <a:cs typeface="Arial"/>
                <a:sym typeface="Arial"/>
              </a:rPr>
              <a:t>→</a:t>
            </a:r>
            <a:endParaRPr/>
          </a:p>
        </p:txBody>
      </p:sp>
      <p:sp>
        <p:nvSpPr>
          <p:cNvPr id="90" name="Google Shape;90;p6"/>
          <p:cNvSpPr txBox="1"/>
          <p:nvPr/>
        </p:nvSpPr>
        <p:spPr>
          <a:xfrm>
            <a:off x="6526530" y="8138160"/>
            <a:ext cx="2263200" cy="9567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2800">
                <a:solidFill>
                  <a:srgbClr val="F4F7FC"/>
                </a:solidFill>
                <a:latin typeface="Arial"/>
                <a:ea typeface="Arial"/>
                <a:cs typeface="Arial"/>
                <a:sym typeface="Arial"/>
              </a:rPr>
              <a:t>Hears the</a:t>
            </a:r>
            <a:br>
              <a:rPr b="1" i="0" lang="en-US" sz="2800">
                <a:solidFill>
                  <a:srgbClr val="F4F7FC"/>
                </a:solidFill>
                <a:latin typeface="Arial"/>
                <a:ea typeface="Arial"/>
                <a:cs typeface="Arial"/>
                <a:sym typeface="Arial"/>
              </a:rPr>
            </a:br>
            <a:r>
              <a:rPr b="1" i="0" lang="en-US" sz="2800">
                <a:solidFill>
                  <a:srgbClr val="F4F7FC"/>
                </a:solidFill>
                <a:latin typeface="Arial"/>
                <a:ea typeface="Arial"/>
                <a:cs typeface="Arial"/>
                <a:sym typeface="Arial"/>
              </a:rPr>
              <a:t>whole gospel</a:t>
            </a:r>
            <a:endParaRPr sz="1000"/>
          </a:p>
        </p:txBody>
      </p:sp>
      <p:sp>
        <p:nvSpPr>
          <p:cNvPr id="91" name="Google Shape;91;p6"/>
          <p:cNvSpPr txBox="1"/>
          <p:nvPr/>
        </p:nvSpPr>
        <p:spPr>
          <a:xfrm>
            <a:off x="8686800" y="8229600"/>
            <a:ext cx="457200" cy="54864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400">
                <a:solidFill>
                  <a:srgbClr val="4F86E9"/>
                </a:solidFill>
                <a:latin typeface="Arial"/>
                <a:ea typeface="Arial"/>
                <a:cs typeface="Arial"/>
                <a:sym typeface="Arial"/>
              </a:rPr>
              <a:t>→</a:t>
            </a:r>
            <a:endParaRPr/>
          </a:p>
        </p:txBody>
      </p:sp>
      <p:sp>
        <p:nvSpPr>
          <p:cNvPr id="92" name="Google Shape;92;p6"/>
          <p:cNvSpPr txBox="1"/>
          <p:nvPr/>
        </p:nvSpPr>
        <p:spPr>
          <a:xfrm>
            <a:off x="9041130" y="8138160"/>
            <a:ext cx="2263200" cy="9567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2800">
                <a:solidFill>
                  <a:srgbClr val="F4F7FC"/>
                </a:solidFill>
                <a:latin typeface="Arial"/>
                <a:ea typeface="Arial"/>
                <a:cs typeface="Arial"/>
                <a:sym typeface="Arial"/>
              </a:rPr>
              <a:t>Profession</a:t>
            </a:r>
            <a:br>
              <a:rPr b="1" i="0" lang="en-US" sz="2800">
                <a:solidFill>
                  <a:srgbClr val="F4F7FC"/>
                </a:solidFill>
                <a:latin typeface="Arial"/>
                <a:ea typeface="Arial"/>
                <a:cs typeface="Arial"/>
                <a:sym typeface="Arial"/>
              </a:rPr>
            </a:br>
            <a:r>
              <a:rPr b="1" i="0" lang="en-US" sz="2800">
                <a:solidFill>
                  <a:srgbClr val="F4F7FC"/>
                </a:solidFill>
                <a:latin typeface="Arial"/>
                <a:ea typeface="Arial"/>
                <a:cs typeface="Arial"/>
                <a:sym typeface="Arial"/>
              </a:rPr>
              <a:t>of faith</a:t>
            </a:r>
            <a:endParaRPr sz="1000"/>
          </a:p>
        </p:txBody>
      </p:sp>
      <p:sp>
        <p:nvSpPr>
          <p:cNvPr id="93" name="Google Shape;93;p6"/>
          <p:cNvSpPr/>
          <p:nvPr/>
        </p:nvSpPr>
        <p:spPr>
          <a:xfrm>
            <a:off x="1600200" y="9509759"/>
            <a:ext cx="96012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 name="Google Shape;94;p6"/>
          <p:cNvSpPr txBox="1"/>
          <p:nvPr/>
        </p:nvSpPr>
        <p:spPr>
          <a:xfrm>
            <a:off x="1600200" y="9738359"/>
            <a:ext cx="9601200" cy="841256"/>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400">
                <a:solidFill>
                  <a:srgbClr val="8DA9DB"/>
                </a:solidFill>
                <a:latin typeface="Arial"/>
                <a:ea typeface="Arial"/>
                <a:cs typeface="Arial"/>
                <a:sym typeface="Arial"/>
              </a:rPr>
              <a:t>SHARED HERE     </a:t>
            </a:r>
            <a:endParaRPr/>
          </a:p>
          <a:p>
            <a:pPr indent="0" lvl="0" marL="0" marR="0" rtl="0" algn="ctr">
              <a:spcBef>
                <a:spcPts val="800"/>
              </a:spcBef>
              <a:spcAft>
                <a:spcPts val="0"/>
              </a:spcAft>
              <a:buNone/>
            </a:pPr>
            <a:r>
              <a:rPr b="0" i="0" lang="en-US" sz="2400">
                <a:solidFill>
                  <a:srgbClr val="B9C6E0"/>
                </a:solidFill>
                <a:latin typeface="Arial"/>
                <a:ea typeface="Arial"/>
                <a:cs typeface="Arial"/>
                <a:sym typeface="Arial"/>
              </a:rPr>
              <a:t>Christian material  ·  Digital Bible - Video Series</a:t>
            </a:r>
            <a:endParaRPr b="0" i="0" sz="2400">
              <a:solidFill>
                <a:srgbClr val="B9C6E0"/>
              </a:solidFill>
              <a:latin typeface="Arial"/>
              <a:ea typeface="Arial"/>
              <a:cs typeface="Arial"/>
              <a:sym typeface="Arial"/>
            </a:endParaRPr>
          </a:p>
        </p:txBody>
      </p:sp>
      <p:sp>
        <p:nvSpPr>
          <p:cNvPr id="95" name="Google Shape;95;p6"/>
          <p:cNvSpPr/>
          <p:nvPr/>
        </p:nvSpPr>
        <p:spPr>
          <a:xfrm>
            <a:off x="1399032" y="10698480"/>
            <a:ext cx="36576" cy="32004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 name="Google Shape;96;p6"/>
          <p:cNvSpPr/>
          <p:nvPr/>
        </p:nvSpPr>
        <p:spPr>
          <a:xfrm>
            <a:off x="914400" y="11018520"/>
            <a:ext cx="10972800" cy="246888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 name="Google Shape;97;p6"/>
          <p:cNvSpPr/>
          <p:nvPr/>
        </p:nvSpPr>
        <p:spPr>
          <a:xfrm>
            <a:off x="914400" y="11018520"/>
            <a:ext cx="82296" cy="246888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 name="Google Shape;98;p6"/>
          <p:cNvSpPr txBox="1"/>
          <p:nvPr/>
        </p:nvSpPr>
        <p:spPr>
          <a:xfrm>
            <a:off x="1600200" y="11329416"/>
            <a:ext cx="5669280"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8DA9DB"/>
                </a:solidFill>
                <a:latin typeface="Arial"/>
                <a:ea typeface="Arial"/>
                <a:cs typeface="Arial"/>
                <a:sym typeface="Arial"/>
              </a:rPr>
              <a:t>03   </a:t>
            </a:r>
            <a:r>
              <a:rPr b="1" lang="en-US" sz="2400">
                <a:solidFill>
                  <a:srgbClr val="8DA9DB"/>
                </a:solidFill>
              </a:rPr>
              <a:t>CONNECTION</a:t>
            </a:r>
            <a:endParaRPr b="1" i="0" sz="2400">
              <a:solidFill>
                <a:srgbClr val="8DA9DB"/>
              </a:solidFill>
              <a:latin typeface="Arial"/>
              <a:ea typeface="Arial"/>
              <a:cs typeface="Arial"/>
              <a:sym typeface="Arial"/>
            </a:endParaRPr>
          </a:p>
        </p:txBody>
      </p:sp>
      <p:sp>
        <p:nvSpPr>
          <p:cNvPr id="99" name="Google Shape;99;p6"/>
          <p:cNvSpPr txBox="1"/>
          <p:nvPr/>
        </p:nvSpPr>
        <p:spPr>
          <a:xfrm>
            <a:off x="5952200" y="11329425"/>
            <a:ext cx="5249100" cy="3693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2400">
                <a:solidFill>
                  <a:srgbClr val="FFC000"/>
                </a:solidFill>
              </a:rPr>
              <a:t>LOCAL / NATIONAL / GLOBAL</a:t>
            </a:r>
            <a:endParaRPr/>
          </a:p>
        </p:txBody>
      </p:sp>
      <p:sp>
        <p:nvSpPr>
          <p:cNvPr id="100" name="Google Shape;100;p6"/>
          <p:cNvSpPr txBox="1"/>
          <p:nvPr/>
        </p:nvSpPr>
        <p:spPr>
          <a:xfrm>
            <a:off x="996700" y="11996360"/>
            <a:ext cx="3499200" cy="9567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2800">
                <a:solidFill>
                  <a:srgbClr val="F4F7FC"/>
                </a:solidFill>
                <a:latin typeface="Arial"/>
                <a:ea typeface="Arial"/>
                <a:cs typeface="Arial"/>
                <a:sym typeface="Arial"/>
              </a:rPr>
              <a:t>Online group</a:t>
            </a:r>
            <a:br>
              <a:rPr b="1" i="0" lang="en-US" sz="2800">
                <a:solidFill>
                  <a:srgbClr val="F4F7FC"/>
                </a:solidFill>
                <a:latin typeface="Arial"/>
                <a:ea typeface="Arial"/>
                <a:cs typeface="Arial"/>
                <a:sym typeface="Arial"/>
              </a:rPr>
            </a:br>
            <a:r>
              <a:rPr b="1" i="0" lang="en-US" sz="2800">
                <a:solidFill>
                  <a:srgbClr val="F4F7FC"/>
                </a:solidFill>
                <a:latin typeface="Arial"/>
                <a:ea typeface="Arial"/>
                <a:cs typeface="Arial"/>
                <a:sym typeface="Arial"/>
              </a:rPr>
              <a:t>or local church</a:t>
            </a:r>
            <a:endParaRPr sz="2800"/>
          </a:p>
        </p:txBody>
      </p:sp>
      <p:sp>
        <p:nvSpPr>
          <p:cNvPr id="101" name="Google Shape;101;p6"/>
          <p:cNvSpPr txBox="1"/>
          <p:nvPr/>
        </p:nvSpPr>
        <p:spPr>
          <a:xfrm>
            <a:off x="4495799" y="12207240"/>
            <a:ext cx="457200" cy="54864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400">
                <a:solidFill>
                  <a:srgbClr val="FFC000"/>
                </a:solidFill>
                <a:latin typeface="Arial"/>
                <a:ea typeface="Arial"/>
                <a:cs typeface="Arial"/>
                <a:sym typeface="Arial"/>
              </a:rPr>
              <a:t>→</a:t>
            </a:r>
            <a:endParaRPr/>
          </a:p>
        </p:txBody>
      </p:sp>
      <p:sp>
        <p:nvSpPr>
          <p:cNvPr id="102" name="Google Shape;102;p6"/>
          <p:cNvSpPr txBox="1"/>
          <p:nvPr/>
        </p:nvSpPr>
        <p:spPr>
          <a:xfrm>
            <a:off x="4952999" y="12115800"/>
            <a:ext cx="2895600" cy="4311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2800">
                <a:solidFill>
                  <a:srgbClr val="F4F7FC"/>
                </a:solidFill>
                <a:latin typeface="Arial"/>
                <a:ea typeface="Arial"/>
                <a:cs typeface="Arial"/>
                <a:sym typeface="Arial"/>
              </a:rPr>
              <a:t>Baptism</a:t>
            </a:r>
            <a:endParaRPr sz="2800"/>
          </a:p>
        </p:txBody>
      </p:sp>
      <p:sp>
        <p:nvSpPr>
          <p:cNvPr id="103" name="Google Shape;103;p6"/>
          <p:cNvSpPr txBox="1"/>
          <p:nvPr/>
        </p:nvSpPr>
        <p:spPr>
          <a:xfrm>
            <a:off x="7848599" y="12207240"/>
            <a:ext cx="457200" cy="54864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400">
                <a:solidFill>
                  <a:srgbClr val="FFC000"/>
                </a:solidFill>
                <a:latin typeface="Arial"/>
                <a:ea typeface="Arial"/>
                <a:cs typeface="Arial"/>
                <a:sym typeface="Arial"/>
              </a:rPr>
              <a:t>→</a:t>
            </a:r>
            <a:endParaRPr/>
          </a:p>
        </p:txBody>
      </p:sp>
      <p:sp>
        <p:nvSpPr>
          <p:cNvPr id="104" name="Google Shape;104;p6"/>
          <p:cNvSpPr txBox="1"/>
          <p:nvPr/>
        </p:nvSpPr>
        <p:spPr>
          <a:xfrm>
            <a:off x="8305799" y="11924692"/>
            <a:ext cx="2895600" cy="9567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2800">
                <a:solidFill>
                  <a:srgbClr val="F4F7FC"/>
                </a:solidFill>
                <a:latin typeface="Arial"/>
                <a:ea typeface="Arial"/>
                <a:cs typeface="Arial"/>
                <a:sym typeface="Arial"/>
              </a:rPr>
              <a:t>Shares their</a:t>
            </a:r>
            <a:br>
              <a:rPr b="1" i="0" lang="en-US" sz="2800">
                <a:solidFill>
                  <a:srgbClr val="F4F7FC"/>
                </a:solidFill>
                <a:latin typeface="Arial"/>
                <a:ea typeface="Arial"/>
                <a:cs typeface="Arial"/>
                <a:sym typeface="Arial"/>
              </a:rPr>
            </a:br>
            <a:r>
              <a:rPr b="1" i="0" lang="en-US" sz="2800">
                <a:solidFill>
                  <a:srgbClr val="F4F7FC"/>
                </a:solidFill>
                <a:latin typeface="Arial"/>
                <a:ea typeface="Arial"/>
                <a:cs typeface="Arial"/>
                <a:sym typeface="Arial"/>
              </a:rPr>
              <a:t>own faith</a:t>
            </a:r>
            <a:endParaRPr sz="2800"/>
          </a:p>
        </p:txBody>
      </p:sp>
      <p:sp>
        <p:nvSpPr>
          <p:cNvPr id="105" name="Google Shape;105;p6"/>
          <p:cNvSpPr/>
          <p:nvPr/>
        </p:nvSpPr>
        <p:spPr>
          <a:xfrm>
            <a:off x="914400" y="13761720"/>
            <a:ext cx="10972800" cy="1051560"/>
          </a:xfrm>
          <a:prstGeom prst="rect">
            <a:avLst/>
          </a:prstGeom>
          <a:solidFill>
            <a:srgbClr val="2E270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 name="Google Shape;106;p6"/>
          <p:cNvSpPr/>
          <p:nvPr/>
        </p:nvSpPr>
        <p:spPr>
          <a:xfrm>
            <a:off x="914400" y="13761720"/>
            <a:ext cx="82296" cy="1051560"/>
          </a:xfrm>
          <a:prstGeom prst="rect">
            <a:avLst/>
          </a:prstGeom>
          <a:solidFill>
            <a:srgbClr val="FFC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 name="Google Shape;107;p6"/>
          <p:cNvSpPr txBox="1"/>
          <p:nvPr/>
        </p:nvSpPr>
        <p:spPr>
          <a:xfrm>
            <a:off x="1600200" y="13972032"/>
            <a:ext cx="914400" cy="6400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4000">
                <a:solidFill>
                  <a:srgbClr val="FFC000"/>
                </a:solidFill>
                <a:latin typeface="Arial"/>
                <a:ea typeface="Arial"/>
                <a:cs typeface="Arial"/>
                <a:sym typeface="Arial"/>
              </a:rPr>
              <a:t>↺</a:t>
            </a:r>
            <a:endParaRPr/>
          </a:p>
        </p:txBody>
      </p:sp>
      <p:sp>
        <p:nvSpPr>
          <p:cNvPr id="108" name="Google Shape;108;p6"/>
          <p:cNvSpPr txBox="1"/>
          <p:nvPr/>
        </p:nvSpPr>
        <p:spPr>
          <a:xfrm>
            <a:off x="2606040" y="14036040"/>
            <a:ext cx="8778240" cy="64008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2600">
                <a:solidFill>
                  <a:srgbClr val="FFC000"/>
                </a:solidFill>
                <a:latin typeface="Arial"/>
                <a:ea typeface="Arial"/>
                <a:cs typeface="Arial"/>
                <a:sym typeface="Arial"/>
              </a:rPr>
              <a:t>Their story becomes the next person’s search result.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12" name="Shape 112"/>
        <p:cNvGrpSpPr/>
        <p:nvPr/>
      </p:nvGrpSpPr>
      <p:grpSpPr>
        <a:xfrm>
          <a:off x="0" y="0"/>
          <a:ext cx="0" cy="0"/>
          <a:chOff x="0" y="0"/>
          <a:chExt cx="0" cy="0"/>
        </a:xfrm>
      </p:grpSpPr>
      <p:sp>
        <p:nvSpPr>
          <p:cNvPr id="113" name="Google Shape;113;p4"/>
          <p:cNvSpPr/>
          <p:nvPr/>
        </p:nvSpPr>
        <p:spPr>
          <a:xfrm rot="-5400000">
            <a:off x="4760563" y="7111588"/>
            <a:ext cx="11327100" cy="44786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 name="Google Shape;114;p4"/>
          <p:cNvSpPr/>
          <p:nvPr/>
        </p:nvSpPr>
        <p:spPr>
          <a:xfrm>
            <a:off x="914400" y="202996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 name="Google Shape;115;p4"/>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 name="Google Shape;116;p4"/>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117" name="Google Shape;117;p4"/>
          <p:cNvPicPr preferRelativeResize="0"/>
          <p:nvPr/>
        </p:nvPicPr>
        <p:blipFill rotWithShape="1">
          <a:blip r:embed="rId3">
            <a:alphaModFix/>
          </a:blip>
          <a:srcRect b="0" l="0" r="0" t="0"/>
          <a:stretch/>
        </p:blipFill>
        <p:spPr>
          <a:xfrm>
            <a:off x="10853928" y="15334488"/>
            <a:ext cx="1033271" cy="347472"/>
          </a:xfrm>
          <a:prstGeom prst="rect">
            <a:avLst/>
          </a:prstGeom>
          <a:noFill/>
          <a:ln>
            <a:noFill/>
          </a:ln>
        </p:spPr>
      </p:pic>
      <p:sp>
        <p:nvSpPr>
          <p:cNvPr id="118" name="Google Shape;118;p4"/>
          <p:cNvSpPr/>
          <p:nvPr/>
        </p:nvSpPr>
        <p:spPr>
          <a:xfrm rot="-5400000">
            <a:off x="888700" y="6519400"/>
            <a:ext cx="11327100" cy="5663000"/>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9" name="Google Shape;119;p4"/>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 name="Google Shape;120;p4"/>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121" name="Google Shape;121;p4"/>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122" name="Google Shape;122;p4"/>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123" name="Google Shape;123;p4"/>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1 - The Church</a:t>
            </a:r>
            <a:endParaRPr/>
          </a:p>
        </p:txBody>
      </p:sp>
      <p:sp>
        <p:nvSpPr>
          <p:cNvPr id="124" name="Google Shape;124;p4"/>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125" name="Google Shape;125;p4"/>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126" name="Google Shape;126;p4"/>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30" name="Shape 130"/>
        <p:cNvGrpSpPr/>
        <p:nvPr/>
      </p:nvGrpSpPr>
      <p:grpSpPr>
        <a:xfrm>
          <a:off x="0" y="0"/>
          <a:ext cx="0" cy="0"/>
          <a:chOff x="0" y="0"/>
          <a:chExt cx="0" cy="0"/>
        </a:xfrm>
      </p:grpSpPr>
      <p:sp>
        <p:nvSpPr>
          <p:cNvPr id="131" name="Google Shape;131;g3f59515182a_0_46"/>
          <p:cNvSpPr/>
          <p:nvPr/>
        </p:nvSpPr>
        <p:spPr>
          <a:xfrm rot="-5400000">
            <a:off x="4760563" y="7111588"/>
            <a:ext cx="11327100" cy="44786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2" name="Google Shape;132;g3f59515182a_0_46"/>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 name="Google Shape;133;g3f59515182a_0_46"/>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 name="Google Shape;134;g3f59515182a_0_46"/>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135" name="Google Shape;135;g3f59515182a_0_46"/>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136" name="Google Shape;136;g3f59515182a_0_46"/>
          <p:cNvSpPr/>
          <p:nvPr/>
        </p:nvSpPr>
        <p:spPr>
          <a:xfrm rot="-5400000">
            <a:off x="888700" y="6519400"/>
            <a:ext cx="11327100" cy="5663000"/>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7" name="Google Shape;137;g3f59515182a_0_46"/>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8" name="Google Shape;138;g3f59515182a_0_46"/>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139" name="Google Shape;139;g3f59515182a_0_46"/>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140" name="Google Shape;140;g3f59515182a_0_46"/>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141" name="Google Shape;141;g3f59515182a_0_46"/>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1 - The Church</a:t>
            </a:r>
            <a:endParaRPr/>
          </a:p>
        </p:txBody>
      </p:sp>
      <p:sp>
        <p:nvSpPr>
          <p:cNvPr id="142" name="Google Shape;142;g3f59515182a_0_46"/>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143" name="Google Shape;143;g3f59515182a_0_46"/>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144" name="Google Shape;144;g3f59515182a_0_46"/>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145" name="Google Shape;145;g3f59515182a_0_46"/>
          <p:cNvSpPr txBox="1"/>
          <p:nvPr/>
        </p:nvSpPr>
        <p:spPr>
          <a:xfrm>
            <a:off x="825150" y="7346395"/>
            <a:ext cx="2895600" cy="77037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CTA in Online Stream</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Prayer Request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Monday - Saturday Engagement</a:t>
            </a:r>
            <a:endParaRPr b="1" sz="32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49" name="Shape 149"/>
        <p:cNvGrpSpPr/>
        <p:nvPr/>
      </p:nvGrpSpPr>
      <p:grpSpPr>
        <a:xfrm>
          <a:off x="0" y="0"/>
          <a:ext cx="0" cy="0"/>
          <a:chOff x="0" y="0"/>
          <a:chExt cx="0" cy="0"/>
        </a:xfrm>
      </p:grpSpPr>
      <p:sp>
        <p:nvSpPr>
          <p:cNvPr id="150" name="Google Shape;150;g3f59515182a_0_66"/>
          <p:cNvSpPr/>
          <p:nvPr/>
        </p:nvSpPr>
        <p:spPr>
          <a:xfrm rot="-5400000">
            <a:off x="4760563" y="7111588"/>
            <a:ext cx="11327100" cy="44786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1" name="Google Shape;151;g3f59515182a_0_66"/>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2" name="Google Shape;152;g3f59515182a_0_66"/>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3" name="Google Shape;153;g3f59515182a_0_66"/>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154" name="Google Shape;154;g3f59515182a_0_66"/>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155" name="Google Shape;155;g3f59515182a_0_66"/>
          <p:cNvSpPr/>
          <p:nvPr/>
        </p:nvSpPr>
        <p:spPr>
          <a:xfrm rot="-5400000">
            <a:off x="888700" y="6519400"/>
            <a:ext cx="11327100" cy="5663000"/>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6" name="Google Shape;156;g3f59515182a_0_66"/>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 name="Google Shape;157;g3f59515182a_0_66"/>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158" name="Google Shape;158;g3f59515182a_0_66"/>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159" name="Google Shape;159;g3f59515182a_0_66"/>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160" name="Google Shape;160;g3f59515182a_0_66"/>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1 - The Church</a:t>
            </a:r>
            <a:endParaRPr/>
          </a:p>
        </p:txBody>
      </p:sp>
      <p:sp>
        <p:nvSpPr>
          <p:cNvPr id="161" name="Google Shape;161;g3f59515182a_0_66"/>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162" name="Google Shape;162;g3f59515182a_0_66"/>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163" name="Google Shape;163;g3f59515182a_0_66"/>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164" name="Google Shape;164;g3f59515182a_0_66"/>
          <p:cNvSpPr txBox="1"/>
          <p:nvPr/>
        </p:nvSpPr>
        <p:spPr>
          <a:xfrm>
            <a:off x="825150" y="7346395"/>
            <a:ext cx="2895600" cy="77037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CTA in Online Stream</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Prayer Request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Monday - Saturday Engagement</a:t>
            </a:r>
            <a:endParaRPr b="1" sz="3200">
              <a:solidFill>
                <a:schemeClr val="dk1"/>
              </a:solidFill>
            </a:endParaRPr>
          </a:p>
        </p:txBody>
      </p:sp>
      <p:sp>
        <p:nvSpPr>
          <p:cNvPr id="165" name="Google Shape;165;g3f59515182a_0_66"/>
          <p:cNvSpPr txBox="1"/>
          <p:nvPr/>
        </p:nvSpPr>
        <p:spPr>
          <a:xfrm>
            <a:off x="5104450" y="7346395"/>
            <a:ext cx="2895600" cy="65016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Ministry Opportunity for your Congregation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Volunteer as Online Missionary</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Be a part of a larger effort</a:t>
            </a:r>
            <a:endParaRPr b="1" sz="32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69" name="Shape 169"/>
        <p:cNvGrpSpPr/>
        <p:nvPr/>
      </p:nvGrpSpPr>
      <p:grpSpPr>
        <a:xfrm>
          <a:off x="0" y="0"/>
          <a:ext cx="0" cy="0"/>
          <a:chOff x="0" y="0"/>
          <a:chExt cx="0" cy="0"/>
        </a:xfrm>
      </p:grpSpPr>
      <p:sp>
        <p:nvSpPr>
          <p:cNvPr id="170" name="Google Shape;170;g3f59515182a_0_86"/>
          <p:cNvSpPr/>
          <p:nvPr/>
        </p:nvSpPr>
        <p:spPr>
          <a:xfrm rot="-5400000">
            <a:off x="4760563" y="7111588"/>
            <a:ext cx="11327100" cy="44786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1" name="Google Shape;171;g3f59515182a_0_86"/>
          <p:cNvSpPr/>
          <p:nvPr/>
        </p:nvSpPr>
        <p:spPr>
          <a:xfrm>
            <a:off x="914400" y="2029968"/>
            <a:ext cx="530400" cy="549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 name="Google Shape;172;g3f59515182a_0_86"/>
          <p:cNvSpPr/>
          <p:nvPr/>
        </p:nvSpPr>
        <p:spPr>
          <a:xfrm>
            <a:off x="914400" y="14996159"/>
            <a:ext cx="10972800" cy="18300"/>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3" name="Google Shape;173;g3f59515182a_0_86"/>
          <p:cNvSpPr txBox="1"/>
          <p:nvPr/>
        </p:nvSpPr>
        <p:spPr>
          <a:xfrm>
            <a:off x="914400" y="15352776"/>
            <a:ext cx="89610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Arial"/>
                <a:ea typeface="Arial"/>
                <a:cs typeface="Arial"/>
                <a:sym typeface="Arial"/>
              </a:rPr>
              <a:t>ONLINE TO OFFLINE  ·  DIGITAL PATHWAYS SUMMIT 2026</a:t>
            </a:r>
            <a:endParaRPr/>
          </a:p>
        </p:txBody>
      </p:sp>
      <p:pic>
        <p:nvPicPr>
          <p:cNvPr descr="logo.png" id="174" name="Google Shape;174;g3f59515182a_0_86"/>
          <p:cNvPicPr preferRelativeResize="0"/>
          <p:nvPr/>
        </p:nvPicPr>
        <p:blipFill rotWithShape="1">
          <a:blip r:embed="rId3">
            <a:alphaModFix/>
          </a:blip>
          <a:srcRect b="0" l="0" r="0" t="0"/>
          <a:stretch/>
        </p:blipFill>
        <p:spPr>
          <a:xfrm>
            <a:off x="10853928" y="15334488"/>
            <a:ext cx="1033269" cy="347471"/>
          </a:xfrm>
          <a:prstGeom prst="rect">
            <a:avLst/>
          </a:prstGeom>
          <a:noFill/>
          <a:ln>
            <a:noFill/>
          </a:ln>
        </p:spPr>
      </p:pic>
      <p:sp>
        <p:nvSpPr>
          <p:cNvPr id="175" name="Google Shape;175;g3f59515182a_0_86"/>
          <p:cNvSpPr/>
          <p:nvPr/>
        </p:nvSpPr>
        <p:spPr>
          <a:xfrm rot="-5400000">
            <a:off x="888700" y="6519400"/>
            <a:ext cx="11327100" cy="5663000"/>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g3f59515182a_0_86"/>
          <p:cNvSpPr/>
          <p:nvPr/>
        </p:nvSpPr>
        <p:spPr>
          <a:xfrm rot="-5400000">
            <a:off x="-3135287" y="7354238"/>
            <a:ext cx="11327100" cy="3993325"/>
          </a:xfrm>
          <a:prstGeom prst="flowChartOffpageConnector">
            <a:avLst/>
          </a:prstGeom>
          <a:solidFill>
            <a:srgbClr val="C9DAF8"/>
          </a:solid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 name="Google Shape;177;g3f59515182a_0_86"/>
          <p:cNvSpPr txBox="1"/>
          <p:nvPr/>
        </p:nvSpPr>
        <p:spPr>
          <a:xfrm>
            <a:off x="914400" y="389546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01   </a:t>
            </a:r>
            <a:r>
              <a:rPr b="1" lang="en-US" sz="2400">
                <a:solidFill>
                  <a:srgbClr val="0C343D"/>
                </a:solidFill>
              </a:rPr>
              <a:t>OUTREACH</a:t>
            </a:r>
            <a:endParaRPr>
              <a:solidFill>
                <a:srgbClr val="0C343D"/>
              </a:solidFill>
            </a:endParaRPr>
          </a:p>
        </p:txBody>
      </p:sp>
      <p:sp>
        <p:nvSpPr>
          <p:cNvPr id="178" name="Google Shape;178;g3f59515182a_0_86"/>
          <p:cNvSpPr txBox="1"/>
          <p:nvPr/>
        </p:nvSpPr>
        <p:spPr>
          <a:xfrm>
            <a:off x="3968875" y="389545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02   </a:t>
            </a:r>
            <a:r>
              <a:rPr b="1" lang="en-US" sz="2400">
                <a:solidFill>
                  <a:srgbClr val="0C343D"/>
                </a:solidFill>
              </a:rPr>
              <a:t>FOLLOW-UP</a:t>
            </a:r>
            <a:endParaRPr>
              <a:solidFill>
                <a:srgbClr val="0C343D"/>
              </a:solidFill>
            </a:endParaRPr>
          </a:p>
        </p:txBody>
      </p:sp>
      <p:sp>
        <p:nvSpPr>
          <p:cNvPr id="179" name="Google Shape;179;g3f59515182a_0_86"/>
          <p:cNvSpPr txBox="1"/>
          <p:nvPr/>
        </p:nvSpPr>
        <p:spPr>
          <a:xfrm>
            <a:off x="8535863" y="3895441"/>
            <a:ext cx="5669400" cy="369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0C343D"/>
                </a:solidFill>
                <a:latin typeface="Arial"/>
                <a:ea typeface="Arial"/>
                <a:cs typeface="Arial"/>
                <a:sym typeface="Arial"/>
              </a:rPr>
              <a:t>03   </a:t>
            </a:r>
            <a:r>
              <a:rPr b="1" lang="en-US" sz="2400">
                <a:solidFill>
                  <a:srgbClr val="0C343D"/>
                </a:solidFill>
              </a:rPr>
              <a:t>CONNECTION</a:t>
            </a:r>
            <a:endParaRPr b="1" i="0" sz="2400">
              <a:solidFill>
                <a:srgbClr val="0C343D"/>
              </a:solidFill>
              <a:latin typeface="Arial"/>
              <a:ea typeface="Arial"/>
              <a:cs typeface="Arial"/>
              <a:sym typeface="Arial"/>
            </a:endParaRPr>
          </a:p>
        </p:txBody>
      </p:sp>
      <p:sp>
        <p:nvSpPr>
          <p:cNvPr id="180" name="Google Shape;180;g3f59515182a_0_86"/>
          <p:cNvSpPr txBox="1"/>
          <p:nvPr/>
        </p:nvSpPr>
        <p:spPr>
          <a:xfrm>
            <a:off x="1928227" y="1749605"/>
            <a:ext cx="10735200" cy="615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lang="en-US" sz="4000">
                <a:solidFill>
                  <a:srgbClr val="FFC000"/>
                </a:solidFill>
              </a:rPr>
              <a:t>MODEL 1 - The Church</a:t>
            </a:r>
            <a:endParaRPr/>
          </a:p>
        </p:txBody>
      </p:sp>
      <p:sp>
        <p:nvSpPr>
          <p:cNvPr id="181" name="Google Shape;181;g3f59515182a_0_86"/>
          <p:cNvSpPr txBox="1"/>
          <p:nvPr/>
        </p:nvSpPr>
        <p:spPr>
          <a:xfrm>
            <a:off x="8251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Digital Evangelism</a:t>
            </a:r>
            <a:endParaRPr>
              <a:solidFill>
                <a:schemeClr val="dk1"/>
              </a:solidFill>
            </a:endParaRPr>
          </a:p>
        </p:txBody>
      </p:sp>
      <p:sp>
        <p:nvSpPr>
          <p:cNvPr id="182" name="Google Shape;182;g3f59515182a_0_86"/>
          <p:cNvSpPr txBox="1"/>
          <p:nvPr/>
        </p:nvSpPr>
        <p:spPr>
          <a:xfrm>
            <a:off x="5104450"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Follow Up Center</a:t>
            </a:r>
            <a:endParaRPr>
              <a:solidFill>
                <a:schemeClr val="dk1"/>
              </a:solidFill>
            </a:endParaRPr>
          </a:p>
        </p:txBody>
      </p:sp>
      <p:sp>
        <p:nvSpPr>
          <p:cNvPr id="183" name="Google Shape;183;g3f59515182a_0_86"/>
          <p:cNvSpPr txBox="1"/>
          <p:nvPr/>
        </p:nvSpPr>
        <p:spPr>
          <a:xfrm>
            <a:off x="8976313" y="5258820"/>
            <a:ext cx="2895600" cy="1093500"/>
          </a:xfrm>
          <a:prstGeom prst="rect">
            <a:avLst/>
          </a:prstGeom>
          <a:noFill/>
          <a:ln cap="flat" cmpd="sng" w="38100">
            <a:solidFill>
              <a:srgbClr val="0000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lang="en-US" sz="3200">
                <a:solidFill>
                  <a:schemeClr val="dk1"/>
                </a:solidFill>
              </a:rPr>
              <a:t>Christian Community</a:t>
            </a:r>
            <a:endParaRPr>
              <a:solidFill>
                <a:schemeClr val="dk1"/>
              </a:solidFill>
            </a:endParaRPr>
          </a:p>
        </p:txBody>
      </p:sp>
      <p:sp>
        <p:nvSpPr>
          <p:cNvPr id="184" name="Google Shape;184;g3f59515182a_0_86"/>
          <p:cNvSpPr txBox="1"/>
          <p:nvPr/>
        </p:nvSpPr>
        <p:spPr>
          <a:xfrm>
            <a:off x="825150" y="7346395"/>
            <a:ext cx="2895600" cy="77037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Facebook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CTA in Online Stream</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Prayer Request Campaign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Monday - Saturday Engagement</a:t>
            </a:r>
            <a:endParaRPr b="1" sz="3200">
              <a:solidFill>
                <a:schemeClr val="dk1"/>
              </a:solidFill>
            </a:endParaRPr>
          </a:p>
        </p:txBody>
      </p:sp>
      <p:sp>
        <p:nvSpPr>
          <p:cNvPr id="185" name="Google Shape;185;g3f59515182a_0_86"/>
          <p:cNvSpPr txBox="1"/>
          <p:nvPr/>
        </p:nvSpPr>
        <p:spPr>
          <a:xfrm>
            <a:off x="5104450" y="7346395"/>
            <a:ext cx="2895600" cy="65016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Ministry Opportunity for your Congregation</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Volunteer as Online Missionary</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Be a part of a larger effort</a:t>
            </a:r>
            <a:endParaRPr b="1" sz="3200">
              <a:solidFill>
                <a:schemeClr val="dk1"/>
              </a:solidFill>
            </a:endParaRPr>
          </a:p>
        </p:txBody>
      </p:sp>
      <p:sp>
        <p:nvSpPr>
          <p:cNvPr id="186" name="Google Shape;186;g3f59515182a_0_86"/>
          <p:cNvSpPr txBox="1"/>
          <p:nvPr/>
        </p:nvSpPr>
        <p:spPr>
          <a:xfrm>
            <a:off x="9474853" y="7042720"/>
            <a:ext cx="2895600" cy="8304600"/>
          </a:xfrm>
          <a:prstGeom prst="rect">
            <a:avLst/>
          </a:prstGeom>
          <a:noFill/>
          <a:ln>
            <a:noFill/>
          </a:ln>
        </p:spPr>
        <p:txBody>
          <a:bodyPr anchorCtr="0" anchor="t" bIns="0" lIns="0" spcFirstLastPara="1" rIns="0" wrap="square" tIns="0">
            <a:spAutoFit/>
          </a:bodyPr>
          <a:lstStyle/>
          <a:p>
            <a:pPr indent="0" lvl="0" marL="0" marR="0" rtl="0" algn="l">
              <a:lnSpc>
                <a:spcPct val="122000"/>
              </a:lnSpc>
              <a:spcBef>
                <a:spcPts val="0"/>
              </a:spcBef>
              <a:spcAft>
                <a:spcPts val="0"/>
              </a:spcAft>
              <a:buNone/>
            </a:pPr>
            <a:r>
              <a:rPr b="1" lang="en-US" sz="3200">
                <a:solidFill>
                  <a:schemeClr val="dk1"/>
                </a:solidFill>
              </a:rPr>
              <a:t>Invite to Church</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Invite to Bible Study</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Invite to Coffee</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a:p>
            <a:pPr indent="0" lvl="0" marL="0" marR="0" rtl="0" algn="l">
              <a:lnSpc>
                <a:spcPct val="122000"/>
              </a:lnSpc>
              <a:spcBef>
                <a:spcPts val="0"/>
              </a:spcBef>
              <a:spcAft>
                <a:spcPts val="0"/>
              </a:spcAft>
              <a:buNone/>
            </a:pPr>
            <a:r>
              <a:rPr b="1" lang="en-US" sz="3200">
                <a:solidFill>
                  <a:schemeClr val="dk1"/>
                </a:solidFill>
              </a:rPr>
              <a:t>Connect with Church Partners Elsewhere</a:t>
            </a:r>
            <a:endParaRPr b="1" sz="3200">
              <a:solidFill>
                <a:schemeClr val="dk1"/>
              </a:solidFill>
            </a:endParaRPr>
          </a:p>
          <a:p>
            <a:pPr indent="0" lvl="0" marL="0" marR="0" rtl="0" algn="l">
              <a:lnSpc>
                <a:spcPct val="122000"/>
              </a:lnSpc>
              <a:spcBef>
                <a:spcPts val="0"/>
              </a:spcBef>
              <a:spcAft>
                <a:spcPts val="0"/>
              </a:spcAft>
              <a:buNone/>
            </a:pPr>
            <a:r>
              <a:t/>
            </a:r>
            <a:endParaRPr b="1" sz="32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2026-07-11T15:08:53Z</dcterms:created>
  <dc:creator>PptxGenJS</dc:creator>
</cp:coreProperties>
</file>