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16459200" cx="12801600"/>
  <p:notesSz cx="16459200" cy="12801600"/>
  <p:embeddedFontLst>
    <p:embeddedFont>
      <p:font typeface="Manrope"/>
      <p:regular r:id="rId18"/>
      <p:bold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jPTVVstH06oaMQtmwlvYl7vmjN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Manrope-bold.fntdata"/><Relationship Id="rId6" Type="http://schemas.openxmlformats.org/officeDocument/2006/relationships/slide" Target="slides/slide2.xml"/><Relationship Id="rId18" Type="http://schemas.openxmlformats.org/officeDocument/2006/relationships/font" Target="fonts/Manrope-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645900" y="6080750"/>
            <a:ext cx="13167350" cy="57607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Arial"/>
                <a:ea typeface="Arial"/>
                <a:cs typeface="Arial"/>
                <a:sym typeface="Arial"/>
              </a:rPr>
              <a:t>Welcome. Frame the two days as the entry point to the full MII partnership.</a:t>
            </a:r>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Plain-language version of theory of constraints - resource the bottleneck. Don't use the jargon.</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B9C6E0"/>
              </a:buClr>
              <a:buSzPts val="1200"/>
              <a:buFont typeface="Manrope"/>
              <a:buNone/>
            </a:pPr>
            <a:r>
              <a:rPr b="0" i="0" lang="en-US" sz="1200">
                <a:solidFill>
                  <a:srgbClr val="B9C6E0"/>
                </a:solidFill>
                <a:latin typeface="Manrope"/>
                <a:ea typeface="Manrope"/>
                <a:cs typeface="Manrope"/>
                <a:sym typeface="Manrope"/>
              </a:rPr>
              <a:t>Ask of any tool or trend: does this lower the cost — in money or in hours — of moving someone to their next step?</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60" name="Google Shape;160;p11: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Callback to the Moneyball opening. Then go straight to the takeaway - no extra ops content.</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B9C6E0"/>
              </a:buClr>
              <a:buSzPts val="1200"/>
              <a:buFont typeface="Manrope"/>
              <a:buNone/>
            </a:pPr>
            <a:r>
              <a:rPr b="0" i="0" lang="en-US" sz="1200">
                <a:solidFill>
                  <a:srgbClr val="B9C6E0"/>
                </a:solidFill>
                <a:latin typeface="Manrope"/>
                <a:ea typeface="Manrope"/>
                <a:cs typeface="Manrope"/>
                <a:sym typeface="Manrope"/>
              </a:rPr>
              <a:t>Metrics only matter when they change what the team does. Culture beats tooling every time.</a:t>
            </a:r>
            <a:endParaRPr/>
          </a:p>
          <a:p>
            <a:pPr indent="0" lvl="0" marL="0" marR="0" rtl="0" algn="l">
              <a:lnSpc>
                <a:spcPct val="100000"/>
              </a:lnSpc>
              <a:spcBef>
                <a:spcPts val="0"/>
              </a:spcBef>
              <a:spcAft>
                <a:spcPts val="0"/>
              </a:spcAft>
              <a:buClr>
                <a:schemeClr val="dk1"/>
              </a:buClr>
              <a:buSzPts val="1200"/>
              <a:buFont typeface="Arial"/>
              <a:buNone/>
            </a:pPr>
            <a:r>
              <a:t/>
            </a:r>
            <a:endParaRPr b="0" i="0" sz="1200">
              <a:solidFill>
                <a:srgbClr val="B9C6E0"/>
              </a:solidFill>
              <a:latin typeface="Manrope"/>
              <a:ea typeface="Manrope"/>
              <a:cs typeface="Manrope"/>
              <a:sym typeface="Manrope"/>
            </a:endParaRPr>
          </a:p>
          <a:p>
            <a:pPr indent="0" lvl="0" marL="0" marR="0" rtl="0" algn="l">
              <a:lnSpc>
                <a:spcPct val="114999"/>
              </a:lnSpc>
              <a:spcBef>
                <a:spcPts val="0"/>
              </a:spcBef>
              <a:spcAft>
                <a:spcPts val="0"/>
              </a:spcAft>
              <a:buNone/>
            </a:pPr>
            <a:r>
              <a:rPr b="1" i="0" lang="en-US" sz="2000">
                <a:solidFill>
                  <a:srgbClr val="F4F7FC"/>
                </a:solidFill>
                <a:latin typeface="Manrope"/>
                <a:ea typeface="Manrope"/>
                <a:cs typeface="Manrope"/>
                <a:sym typeface="Manrope"/>
              </a:rPr>
              <a:t>Leaders set the tone.</a:t>
            </a:r>
            <a:endParaRPr/>
          </a:p>
          <a:p>
            <a:pPr indent="0" lvl="0" marL="0" marR="0" rtl="0" algn="l">
              <a:lnSpc>
                <a:spcPct val="142000"/>
              </a:lnSpc>
              <a:spcBef>
                <a:spcPts val="2000"/>
              </a:spcBef>
              <a:spcAft>
                <a:spcPts val="0"/>
              </a:spcAft>
              <a:buNone/>
            </a:pPr>
            <a:r>
              <a:rPr b="0" i="0" lang="en-US" sz="1200">
                <a:solidFill>
                  <a:srgbClr val="B9C6E0"/>
                </a:solidFill>
                <a:latin typeface="Manrope"/>
                <a:ea typeface="Manrope"/>
                <a:cs typeface="Manrope"/>
                <a:sym typeface="Manrope"/>
              </a:rPr>
              <a:t>Which is exactly why we are having this conversation. Your team will care about what you ask about in the meeting — so ask about the right things.</a:t>
            </a:r>
            <a:endParaRPr/>
          </a:p>
          <a:p>
            <a:pPr indent="0" lvl="0" marL="0" marR="0" rtl="0" algn="l">
              <a:lnSpc>
                <a:spcPct val="100000"/>
              </a:lnSpc>
              <a:spcBef>
                <a:spcPts val="0"/>
              </a:spcBef>
              <a:spcAft>
                <a:spcPts val="0"/>
              </a:spcAft>
              <a:buClr>
                <a:schemeClr val="dk1"/>
              </a:buClr>
              <a:buSzPts val="1200"/>
              <a:buFont typeface="Arial"/>
              <a:buNone/>
            </a:pPr>
            <a:r>
              <a:t/>
            </a:r>
            <a:endParaRPr b="0" i="0" sz="1200">
              <a:solidFill>
                <a:srgbClr val="B9C6E0"/>
              </a:solidFill>
              <a:latin typeface="Manrope"/>
              <a:ea typeface="Manrope"/>
              <a:cs typeface="Manrope"/>
              <a:sym typeface="Manrope"/>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77" name="Google Shape;177;p13: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Give them a beat to photograph this. Be honest that the four metrics are a starting point, not a mandate.</a:t>
            </a:r>
            <a:endParaRPr/>
          </a:p>
        </p:txBody>
      </p:sp>
      <p:sp>
        <p:nvSpPr>
          <p:cNvPr id="192" name="Google Shape;192;p14: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Land the Great Commission line first, then open the floor.</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latin typeface="Arial"/>
                <a:ea typeface="Arial"/>
                <a:cs typeface="Arial"/>
                <a:sym typeface="Arial"/>
              </a:rPr>
              <a:t>Seed questions if the room is quiet:</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1. Which myopic metric is your team quietly reporting up the chain right now?</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2. If you could track only ONE number on your pathway, what would it be?</a:t>
            </a:r>
            <a:endParaRPr/>
          </a:p>
          <a:p>
            <a:pPr indent="0" lvl="0" marL="0" marR="0" rtl="0" algn="l">
              <a:spcBef>
                <a:spcPts val="0"/>
              </a:spcBef>
              <a:spcAft>
                <a:spcPts val="0"/>
              </a:spcAft>
              <a:buNone/>
            </a:pPr>
            <a:r>
              <a:rPr lang="en-US" sz="1200">
                <a:solidFill>
                  <a:schemeClr val="dk1"/>
                </a:solidFill>
                <a:latin typeface="Arial"/>
                <a:ea typeface="Arial"/>
                <a:cs typeface="Arial"/>
                <a:sym typeface="Arial"/>
              </a:rPr>
              <a:t>3. Where is the biggest gap between what you measure and what actually produces disciples?</a:t>
            </a:r>
            <a:endParaRPr/>
          </a:p>
        </p:txBody>
      </p:sp>
      <p:sp>
        <p:nvSpPr>
          <p:cNvPr id="223" name="Google Shape;223;p15: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Feeling: provoked. Let the question hang before moving on. This is the emotional set-up for the whole session.</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B9C6E0"/>
              </a:buClr>
              <a:buSzPts val="1200"/>
              <a:buFont typeface="Manrope"/>
              <a:buNone/>
            </a:pPr>
            <a:r>
              <a:rPr b="0" i="0" lang="en-US" sz="1200">
                <a:solidFill>
                  <a:srgbClr val="B9C6E0"/>
                </a:solidFill>
                <a:latin typeface="Manrope"/>
                <a:ea typeface="Manrope"/>
                <a:cs typeface="Manrope"/>
                <a:sym typeface="Manrope"/>
              </a:rPr>
              <a:t>Moneyball is my favoite film — I have seen it more than twenty times. Billy Beane tells his young protege: you can have the best season of your life, set every record, do everything right. But if you don’t win the last game, nobody remembers, and they’ll hate you for losing.</a:t>
            </a:r>
            <a:br>
              <a:rPr b="0" i="0" lang="en-US" sz="1200">
                <a:solidFill>
                  <a:srgbClr val="B9C6E0"/>
                </a:solidFill>
                <a:latin typeface="Manrope"/>
                <a:ea typeface="Manrope"/>
                <a:cs typeface="Manrope"/>
                <a:sym typeface="Manrope"/>
              </a:rPr>
            </a:br>
            <a:br>
              <a:rPr b="0" i="0" lang="en-US" sz="1200">
                <a:solidFill>
                  <a:srgbClr val="B9C6E0"/>
                </a:solidFill>
                <a:latin typeface="Manrope"/>
                <a:ea typeface="Manrope"/>
                <a:cs typeface="Manrope"/>
                <a:sym typeface="Manrope"/>
              </a:rPr>
            </a:br>
            <a:r>
              <a:rPr b="0" i="0" lang="en-US" sz="1200">
                <a:solidFill>
                  <a:srgbClr val="B9C6E0"/>
                </a:solidFill>
                <a:latin typeface="Manrope"/>
                <a:ea typeface="Manrope"/>
                <a:cs typeface="Manrope"/>
                <a:sym typeface="Manrope"/>
              </a:rPr>
              <a:t>1,000,000 people a day for 30 days – The next month a pastor called me a liar and a cheat, taking donor’s money for nothing. </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3" name="Google Shape;23;p2: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400000" lvl="0" marL="400000" marR="0" rtl="0" algn="l">
              <a:lnSpc>
                <a:spcPct val="138000"/>
              </a:lnSpc>
              <a:spcBef>
                <a:spcPts val="0"/>
              </a:spcBef>
              <a:spcAft>
                <a:spcPts val="0"/>
              </a:spcAft>
              <a:buNone/>
            </a:pPr>
            <a:r>
              <a:rPr lang="en-US" sz="1200">
                <a:solidFill>
                  <a:schemeClr val="dk1"/>
                </a:solidFill>
                <a:latin typeface="Arial"/>
                <a:ea typeface="Arial"/>
                <a:cs typeface="Arial"/>
                <a:sym typeface="Arial"/>
              </a:rPr>
              <a:t>This is the intellectual pivot of the talk. Slow down on the third bullet.</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b="1" i="0" lang="en-US" sz="1200">
                <a:solidFill>
                  <a:srgbClr val="4F86E9"/>
                </a:solidFill>
                <a:latin typeface="Manrope"/>
                <a:ea typeface="Manrope"/>
                <a:cs typeface="Manrope"/>
                <a:sym typeface="Manrope"/>
              </a:rPr>
              <a:t>—   </a:t>
            </a:r>
            <a:r>
              <a:rPr b="1" i="0" lang="en-US" sz="1200">
                <a:solidFill>
                  <a:srgbClr val="F4F7FC"/>
                </a:solidFill>
                <a:latin typeface="Manrope"/>
                <a:ea typeface="Manrope"/>
                <a:cs typeface="Manrope"/>
                <a:sym typeface="Manrope"/>
              </a:rPr>
              <a:t>Two thousand years of “go.”  </a:t>
            </a:r>
            <a:r>
              <a:rPr b="0" i="0" lang="en-US" sz="1200">
                <a:solidFill>
                  <a:srgbClr val="B9C6E0"/>
                </a:solidFill>
                <a:latin typeface="Manrope"/>
                <a:ea typeface="Manrope"/>
                <a:cs typeface="Manrope"/>
                <a:sym typeface="Manrope"/>
              </a:rPr>
              <a:t>The church has gone to the ends of the earth, and the battle cry worked.</a:t>
            </a:r>
            <a:endParaRPr/>
          </a:p>
          <a:p>
            <a:pPr indent="-400000" lvl="0" marL="400000" marR="0" rtl="0" algn="l">
              <a:lnSpc>
                <a:spcPct val="138000"/>
              </a:lnSpc>
              <a:spcBef>
                <a:spcPts val="3000"/>
              </a:spcBef>
              <a:spcAft>
                <a:spcPts val="0"/>
              </a:spcAft>
              <a:buNone/>
            </a:pPr>
            <a:r>
              <a:rPr b="1" i="0" lang="en-US" sz="1200">
                <a:solidFill>
                  <a:srgbClr val="4F86E9"/>
                </a:solidFill>
                <a:latin typeface="Manrope"/>
                <a:ea typeface="Manrope"/>
                <a:cs typeface="Manrope"/>
                <a:sym typeface="Manrope"/>
              </a:rPr>
              <a:t>—   </a:t>
            </a:r>
            <a:r>
              <a:rPr b="1" i="0" lang="en-US" sz="1200">
                <a:solidFill>
                  <a:srgbClr val="F4F7FC"/>
                </a:solidFill>
                <a:latin typeface="Manrope"/>
                <a:ea typeface="Manrope"/>
                <a:cs typeface="Manrope"/>
                <a:sym typeface="Manrope"/>
              </a:rPr>
              <a:t>Digital solved the going.  </a:t>
            </a:r>
            <a:r>
              <a:rPr b="0" i="0" lang="en-US" sz="1200">
                <a:solidFill>
                  <a:srgbClr val="B9C6E0"/>
                </a:solidFill>
                <a:latin typeface="Manrope"/>
                <a:ea typeface="Manrope"/>
                <a:cs typeface="Manrope"/>
                <a:sym typeface="Manrope"/>
              </a:rPr>
              <a:t>We can reach almost anyone, almost anywhere, almost instantly. Going is now the easy part.</a:t>
            </a:r>
            <a:endParaRPr/>
          </a:p>
          <a:p>
            <a:pPr indent="-400000" lvl="0" marL="400000" marR="0" rtl="0" algn="l">
              <a:lnSpc>
                <a:spcPct val="138000"/>
              </a:lnSpc>
              <a:spcBef>
                <a:spcPts val="3000"/>
              </a:spcBef>
              <a:spcAft>
                <a:spcPts val="0"/>
              </a:spcAft>
              <a:buNone/>
            </a:pPr>
            <a:r>
              <a:rPr b="1" i="0" lang="en-US" sz="1200">
                <a:solidFill>
                  <a:srgbClr val="4F86E9"/>
                </a:solidFill>
                <a:latin typeface="Manrope"/>
                <a:ea typeface="Manrope"/>
                <a:cs typeface="Manrope"/>
                <a:sym typeface="Manrope"/>
              </a:rPr>
              <a:t>—   </a:t>
            </a:r>
            <a:r>
              <a:rPr b="1" i="0" lang="en-US" sz="1200">
                <a:solidFill>
                  <a:srgbClr val="F4F7FC"/>
                </a:solidFill>
                <a:latin typeface="Manrope"/>
                <a:ea typeface="Manrope"/>
                <a:cs typeface="Manrope"/>
                <a:sym typeface="Manrope"/>
              </a:rPr>
              <a:t>The bottleneck moved.  </a:t>
            </a:r>
            <a:r>
              <a:rPr b="0" i="0" lang="en-US" sz="1200">
                <a:solidFill>
                  <a:srgbClr val="B9C6E0"/>
                </a:solidFill>
                <a:latin typeface="Manrope"/>
                <a:ea typeface="Manrope"/>
                <a:cs typeface="Manrope"/>
                <a:sym typeface="Manrope"/>
              </a:rPr>
              <a:t>What is scarce now is disciple-making — so that is what we have to measure and protect.</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33" name="Google Shape;33;p3: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Say 'measure for an audience of One' plainly - it lands better than labouring the point.</a:t>
            </a:r>
            <a:endParaRPr/>
          </a:p>
        </p:txBody>
      </p:sp>
      <p:sp>
        <p:nvSpPr>
          <p:cNvPr id="47" name="Google Shape;47;p4: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Lead with value - they walk out able to name their own metrics. No anecdote needed here; the room feels this already.</a:t>
            </a:r>
            <a:endParaRPr/>
          </a:p>
        </p:txBody>
      </p:sp>
      <p:sp>
        <p:nvSpPr>
          <p:cNvPr id="68" name="Google Shape;68;p5: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test is the single most portable idea in this talk. Say it twice.</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The leader sets the tone – You are leaders in this room. The conviction and determination to focus on the right things begins with you !</a:t>
            </a:r>
            <a:endParaRPr sz="1200">
              <a:solidFill>
                <a:schemeClr val="dk1"/>
              </a:solidFill>
              <a:latin typeface="Arial"/>
              <a:ea typeface="Arial"/>
              <a:cs typeface="Arial"/>
              <a:sym typeface="Arial"/>
            </a:endParaRPr>
          </a:p>
        </p:txBody>
      </p:sp>
      <p:sp>
        <p:nvSpPr>
          <p:cNvPr id="86" name="Google Shape;86;p6: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The seven-exchange threshold is the most quotable number you have. Source: MII follow-up research. Confirm the citation before this goes in front of donors.</a:t>
            </a:r>
            <a:endParaRPr/>
          </a:p>
        </p:txBody>
      </p:sp>
      <p:sp>
        <p:nvSpPr>
          <p:cNvPr id="106" name="Google Shape;106;p7: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Reframe away from 'measure everything' - the point is focused attention.</a:t>
            </a:r>
            <a:br>
              <a:rPr lang="en-US" sz="1200">
                <a:solidFill>
                  <a:schemeClr val="dk1"/>
                </a:solidFill>
                <a:latin typeface="Arial"/>
                <a:ea typeface="Arial"/>
                <a:cs typeface="Arial"/>
                <a:sym typeface="Arial"/>
              </a:rPr>
            </a:br>
            <a:br>
              <a:rPr lang="en-US" sz="1200">
                <a:solidFill>
                  <a:schemeClr val="dk1"/>
                </a:solidFill>
                <a:latin typeface="Arial"/>
                <a:ea typeface="Arial"/>
                <a:cs typeface="Arial"/>
                <a:sym typeface="Arial"/>
              </a:rPr>
            </a:br>
            <a:r>
              <a:rPr b="0" i="0" lang="en-US" sz="1200">
                <a:solidFill>
                  <a:srgbClr val="B9C6E0"/>
                </a:solidFill>
                <a:latin typeface="Manrope"/>
                <a:ea typeface="Manrope"/>
                <a:cs typeface="Manrope"/>
                <a:sym typeface="Manrope"/>
              </a:rPr>
              <a:t>As a seeker builds a relationship with God, relational markers become the qualitative scores that verify your spiritual-outcome metrics.</a:t>
            </a:r>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32" name="Google Shape;132;p9: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Note the deliberate tension with 'be responsive' - resolve it here: respond promptly, never rush them through stages.</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B9C6E0"/>
              </a:buClr>
              <a:buSzPts val="1200"/>
              <a:buFont typeface="Manrope"/>
              <a:buNone/>
            </a:pPr>
            <a:r>
              <a:rPr b="0" i="0" lang="en-US" sz="1200">
                <a:solidFill>
                  <a:srgbClr val="B9C6E0"/>
                </a:solidFill>
                <a:latin typeface="Manrope"/>
                <a:ea typeface="Manrope"/>
                <a:cs typeface="Manrope"/>
                <a:sym typeface="Manrope"/>
              </a:rPr>
              <a:t>When someone engages, they are taking a risk and putting themselves out there. Honour that. Move slowly and with intent — and make relational growth with God efficient FOR THE SEEKER.</a:t>
            </a:r>
            <a:endParaRPr/>
          </a:p>
          <a:p>
            <a:pPr indent="0" lvl="0" marL="0" marR="0" rtl="0" algn="l">
              <a:spcBef>
                <a:spcPts val="0"/>
              </a:spcBef>
              <a:spcAft>
                <a:spcPts val="0"/>
              </a:spcAft>
              <a:buNone/>
            </a:pPr>
            <a:r>
              <a:rPr b="0" i="0" lang="en-US" sz="1200">
                <a:solidFill>
                  <a:srgbClr val="B9C6E0"/>
                </a:solidFill>
                <a:latin typeface="Manrope"/>
                <a:ea typeface="Manrope"/>
                <a:cs typeface="Manrope"/>
                <a:sym typeface="Manrope"/>
              </a:rPr>
              <a:t>When you track the right signals closely, a meaningful signal reaches the team, and they respond faster, naturally.</a:t>
            </a:r>
            <a:endParaRPr sz="1200">
              <a:solidFill>
                <a:schemeClr val="dk1"/>
              </a:solidFill>
              <a:latin typeface="Arial"/>
              <a:ea typeface="Arial"/>
              <a:cs typeface="Arial"/>
              <a:sym typeface="Arial"/>
            </a:endParaRPr>
          </a:p>
        </p:txBody>
      </p:sp>
      <p:sp>
        <p:nvSpPr>
          <p:cNvPr id="145" name="Google Shape;145;p10:notes"/>
          <p:cNvSpPr/>
          <p:nvPr>
            <p:ph idx="2" type="sldImg"/>
          </p:nvPr>
        </p:nvSpPr>
        <p:spPr>
          <a:xfrm>
            <a:off x="2743725" y="960100"/>
            <a:ext cx="10973325" cy="48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 name="Shape 11"/>
        <p:cNvGrpSpPr/>
        <p:nvPr/>
      </p:nvGrpSpPr>
      <p:grpSpPr>
        <a:xfrm>
          <a:off x="0" y="0"/>
          <a:ext cx="0" cy="0"/>
          <a:chOff x="0" y="0"/>
          <a:chExt cx="0" cy="0"/>
        </a:xfrm>
      </p:grpSpPr>
      <p:pic>
        <p:nvPicPr>
          <p:cNvPr id="12" name="Google Shape;12;p1"/>
          <p:cNvPicPr preferRelativeResize="0"/>
          <p:nvPr/>
        </p:nvPicPr>
        <p:blipFill rotWithShape="1">
          <a:blip r:embed="rId3">
            <a:alphaModFix/>
          </a:blip>
          <a:srcRect b="14153" l="0" r="0" t="0"/>
          <a:stretch/>
        </p:blipFill>
        <p:spPr>
          <a:xfrm>
            <a:off x="471" y="0"/>
            <a:ext cx="12780748" cy="16459200"/>
          </a:xfrm>
          <a:prstGeom prst="rect">
            <a:avLst/>
          </a:prstGeom>
          <a:noFill/>
          <a:ln>
            <a:noFill/>
          </a:ln>
        </p:spPr>
      </p:pic>
      <p:sp>
        <p:nvSpPr>
          <p:cNvPr id="13" name="Google Shape;13;p1"/>
          <p:cNvSpPr/>
          <p:nvPr/>
        </p:nvSpPr>
        <p:spPr>
          <a:xfrm>
            <a:off x="-10937" y="-5285"/>
            <a:ext cx="12812537" cy="16634606"/>
          </a:xfrm>
          <a:prstGeom prst="rect">
            <a:avLst/>
          </a:prstGeom>
          <a:solidFill>
            <a:srgbClr val="0B1526">
              <a:alpha val="69804"/>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 name="Google Shape;14;p1"/>
          <p:cNvSpPr/>
          <p:nvPr/>
        </p:nvSpPr>
        <p:spPr>
          <a:xfrm>
            <a:off x="914400" y="4953199"/>
            <a:ext cx="533400" cy="57150"/>
          </a:xfrm>
          <a:prstGeom prst="rect">
            <a:avLst/>
          </a:prstGeom>
          <a:solidFill>
            <a:srgbClr val="4F86E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 name="Google Shape;15;p1"/>
          <p:cNvSpPr/>
          <p:nvPr/>
        </p:nvSpPr>
        <p:spPr>
          <a:xfrm>
            <a:off x="1638300" y="4784924"/>
            <a:ext cx="5634845" cy="431800"/>
          </a:xfrm>
          <a:prstGeom prst="rect">
            <a:avLst/>
          </a:prstGeom>
          <a:noFill/>
          <a:ln>
            <a:noFill/>
          </a:ln>
        </p:spPr>
        <p:txBody>
          <a:bodyPr anchorCtr="0" anchor="t" bIns="0" lIns="0" spcFirstLastPara="1" rIns="0" wrap="square" tIns="0">
            <a:normAutofit/>
          </a:bodyPr>
          <a:lstStyle/>
          <a:p>
            <a:pPr indent="0" lvl="0" marL="0" marR="0" rtl="0" algn="l">
              <a:spcBef>
                <a:spcPts val="0"/>
              </a:spcBef>
              <a:spcAft>
                <a:spcPts val="0"/>
              </a:spcAft>
              <a:buClr>
                <a:srgbClr val="8CB0F0"/>
              </a:buClr>
              <a:buSzPts val="2250"/>
              <a:buFont typeface="Manrope"/>
              <a:buNone/>
            </a:pPr>
            <a:r>
              <a:rPr b="1" lang="en-US" sz="2250">
                <a:solidFill>
                  <a:srgbClr val="8CB0F0"/>
                </a:solidFill>
                <a:latin typeface="Manrope"/>
                <a:ea typeface="Manrope"/>
                <a:cs typeface="Manrope"/>
                <a:sym typeface="Manrope"/>
              </a:rPr>
              <a:t>MII AUSTRALIA · 2026 COHORT</a:t>
            </a:r>
            <a:endParaRPr sz="2250">
              <a:solidFill>
                <a:schemeClr val="dk1"/>
              </a:solidFill>
              <a:latin typeface="Calibri"/>
              <a:ea typeface="Calibri"/>
              <a:cs typeface="Calibri"/>
              <a:sym typeface="Calibri"/>
            </a:endParaRPr>
          </a:p>
        </p:txBody>
      </p:sp>
      <p:sp>
        <p:nvSpPr>
          <p:cNvPr id="16" name="Google Shape;16;p1"/>
          <p:cNvSpPr/>
          <p:nvPr/>
        </p:nvSpPr>
        <p:spPr>
          <a:xfrm>
            <a:off x="914399" y="9529465"/>
            <a:ext cx="10462437" cy="2384822"/>
          </a:xfrm>
          <a:prstGeom prst="rect">
            <a:avLst/>
          </a:prstGeom>
          <a:noFill/>
          <a:ln>
            <a:noFill/>
          </a:ln>
        </p:spPr>
        <p:txBody>
          <a:bodyPr anchorCtr="0" anchor="t" bIns="25400" lIns="25400" spcFirstLastPara="1" rIns="25400" wrap="square" tIns="25400">
            <a:normAutofit/>
          </a:bodyPr>
          <a:lstStyle/>
          <a:p>
            <a:pPr indent="0" lvl="0" marL="0" marR="0" rtl="0" algn="l">
              <a:lnSpc>
                <a:spcPct val="102667"/>
              </a:lnSpc>
              <a:spcBef>
                <a:spcPts val="0"/>
              </a:spcBef>
              <a:spcAft>
                <a:spcPts val="0"/>
              </a:spcAft>
              <a:buClr>
                <a:srgbClr val="FFC000"/>
              </a:buClr>
              <a:buSzPts val="4000"/>
              <a:buFont typeface="Manrope"/>
              <a:buNone/>
            </a:pPr>
            <a:r>
              <a:rPr b="1" lang="en-US" sz="4000">
                <a:solidFill>
                  <a:srgbClr val="FFC000"/>
                </a:solidFill>
                <a:latin typeface="Manrope"/>
                <a:ea typeface="Manrope"/>
                <a:cs typeface="Manrope"/>
                <a:sym typeface="Manrope"/>
              </a:rPr>
              <a:t>Who’s Counting?</a:t>
            </a:r>
            <a:br>
              <a:rPr b="1" lang="en-US" sz="4000">
                <a:solidFill>
                  <a:srgbClr val="FFC000"/>
                </a:solidFill>
                <a:latin typeface="Manrope"/>
                <a:ea typeface="Manrope"/>
                <a:cs typeface="Manrope"/>
                <a:sym typeface="Manrope"/>
              </a:rPr>
            </a:br>
            <a:r>
              <a:rPr b="1" lang="en-US" sz="4000">
                <a:solidFill>
                  <a:srgbClr val="FFC000"/>
                </a:solidFill>
                <a:latin typeface="Manrope"/>
                <a:ea typeface="Manrope"/>
                <a:cs typeface="Manrope"/>
                <a:sym typeface="Manrope"/>
              </a:rPr>
              <a:t> </a:t>
            </a:r>
            <a:endParaRPr b="1" sz="4000">
              <a:solidFill>
                <a:srgbClr val="FFC000"/>
              </a:solidFill>
              <a:latin typeface="Calibri"/>
              <a:ea typeface="Calibri"/>
              <a:cs typeface="Calibri"/>
              <a:sym typeface="Calibri"/>
            </a:endParaRPr>
          </a:p>
        </p:txBody>
      </p:sp>
      <p:sp>
        <p:nvSpPr>
          <p:cNvPr id="17" name="Google Shape;17;p1"/>
          <p:cNvSpPr/>
          <p:nvPr/>
        </p:nvSpPr>
        <p:spPr>
          <a:xfrm>
            <a:off x="914400" y="14954250"/>
            <a:ext cx="10972800" cy="19050"/>
          </a:xfrm>
          <a:prstGeom prst="rect">
            <a:avLst/>
          </a:prstGeom>
          <a:solidFill>
            <a:srgbClr val="FFFFFF">
              <a:alpha val="16078"/>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 name="Google Shape;18;p1"/>
          <p:cNvSpPr txBox="1"/>
          <p:nvPr/>
        </p:nvSpPr>
        <p:spPr>
          <a:xfrm>
            <a:off x="1325880" y="5669280"/>
            <a:ext cx="10972800" cy="27984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None/>
            </a:pPr>
            <a:r>
              <a:rPr b="1" i="0" lang="en-US" sz="9000">
                <a:solidFill>
                  <a:schemeClr val="lt1"/>
                </a:solidFill>
                <a:latin typeface="Manrope"/>
                <a:ea typeface="Manrope"/>
                <a:cs typeface="Manrope"/>
                <a:sym typeface="Manrope"/>
              </a:rPr>
              <a:t>Metrics</a:t>
            </a:r>
            <a:br>
              <a:rPr b="1" i="0" lang="en-US" sz="9000">
                <a:solidFill>
                  <a:schemeClr val="lt1"/>
                </a:solidFill>
                <a:latin typeface="Manrope"/>
                <a:ea typeface="Manrope"/>
                <a:cs typeface="Manrope"/>
                <a:sym typeface="Manrope"/>
              </a:rPr>
            </a:br>
            <a:r>
              <a:rPr b="1" i="0" lang="en-US" sz="9000">
                <a:solidFill>
                  <a:schemeClr val="lt1"/>
                </a:solidFill>
                <a:latin typeface="Manrope"/>
                <a:ea typeface="Manrope"/>
                <a:cs typeface="Manrope"/>
                <a:sym typeface="Manrope"/>
              </a:rPr>
              <a:t>that Matter</a:t>
            </a:r>
            <a:endParaRPr>
              <a:solidFill>
                <a:schemeClr val="lt1"/>
              </a:solidFill>
            </a:endParaRPr>
          </a:p>
        </p:txBody>
      </p:sp>
      <p:sp>
        <p:nvSpPr>
          <p:cNvPr id="19" name="Google Shape;19;p1"/>
          <p:cNvSpPr txBox="1"/>
          <p:nvPr/>
        </p:nvSpPr>
        <p:spPr>
          <a:xfrm>
            <a:off x="1325880" y="14584680"/>
            <a:ext cx="8229600" cy="4572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F4F7FC"/>
                </a:solidFill>
                <a:latin typeface="Manrope"/>
                <a:ea typeface="Manrope"/>
                <a:cs typeface="Manrope"/>
                <a:sym typeface="Manrope"/>
              </a:rPr>
              <a:t>NICK RUNYON</a:t>
            </a:r>
            <a:r>
              <a:rPr b="1" i="0" lang="en-US" sz="1875">
                <a:solidFill>
                  <a:srgbClr val="7E8FB3"/>
                </a:solidFill>
                <a:latin typeface="Manrope"/>
                <a:ea typeface="Manrope"/>
                <a:cs typeface="Manrope"/>
                <a:sym typeface="Manrope"/>
              </a:rPr>
              <a:t>    ·    MEDIA IMPACT INTERNATIONAL</a:t>
            </a:r>
            <a:endParaRPr/>
          </a:p>
        </p:txBody>
      </p:sp>
      <p:pic>
        <p:nvPicPr>
          <p:cNvPr descr="preencoded.png" id="20" name="Google Shape;20;p1"/>
          <p:cNvPicPr preferRelativeResize="0"/>
          <p:nvPr/>
        </p:nvPicPr>
        <p:blipFill rotWithShape="1">
          <a:blip r:embed="rId4">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161" name="Shape 161"/>
        <p:cNvGrpSpPr/>
        <p:nvPr/>
      </p:nvGrpSpPr>
      <p:grpSpPr>
        <a:xfrm>
          <a:off x="0" y="0"/>
          <a:ext cx="0" cy="0"/>
          <a:chOff x="0" y="0"/>
          <a:chExt cx="0" cy="0"/>
        </a:xfrm>
      </p:grpSpPr>
      <p:sp>
        <p:nvSpPr>
          <p:cNvPr id="162" name="Google Shape;162;p11"/>
          <p:cNvSpPr/>
          <p:nvPr/>
        </p:nvSpPr>
        <p:spPr>
          <a:xfrm>
            <a:off x="914400" y="2432820"/>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3" name="Google Shape;163;p11"/>
          <p:cNvSpPr txBox="1"/>
          <p:nvPr/>
        </p:nvSpPr>
        <p:spPr>
          <a:xfrm>
            <a:off x="1636776" y="2268228"/>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Manrope"/>
                <a:ea typeface="Manrope"/>
                <a:cs typeface="Manrope"/>
                <a:sym typeface="Manrope"/>
              </a:rPr>
              <a:t>MEASURING ROI</a:t>
            </a:r>
            <a:endParaRPr/>
          </a:p>
        </p:txBody>
      </p:sp>
      <p:sp>
        <p:nvSpPr>
          <p:cNvPr id="164" name="Google Shape;164;p11"/>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5" name="Google Shape;165;p11"/>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166" name="Google Shape;166;p11"/>
          <p:cNvSpPr txBox="1"/>
          <p:nvPr/>
        </p:nvSpPr>
        <p:spPr>
          <a:xfrm>
            <a:off x="914400" y="3082044"/>
            <a:ext cx="11301984" cy="1605952"/>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Manrope"/>
                <a:ea typeface="Manrope"/>
                <a:cs typeface="Manrope"/>
                <a:sym typeface="Manrope"/>
              </a:rPr>
              <a:t>ROI in ministry isn't sales.</a:t>
            </a:r>
            <a:br>
              <a:rPr b="1" i="0" lang="en-US" sz="5100">
                <a:solidFill>
                  <a:srgbClr val="F4F7FC"/>
                </a:solidFill>
                <a:latin typeface="Manrope"/>
                <a:ea typeface="Manrope"/>
                <a:cs typeface="Manrope"/>
                <a:sym typeface="Manrope"/>
              </a:rPr>
            </a:br>
            <a:r>
              <a:rPr b="1" i="0" lang="en-US" sz="5100">
                <a:solidFill>
                  <a:srgbClr val="F4F7FC"/>
                </a:solidFill>
                <a:latin typeface="Manrope"/>
                <a:ea typeface="Manrope"/>
                <a:cs typeface="Manrope"/>
                <a:sym typeface="Manrope"/>
              </a:rPr>
              <a:t>It's cost per meaningful step.</a:t>
            </a:r>
            <a:endParaRPr/>
          </a:p>
        </p:txBody>
      </p:sp>
      <p:sp>
        <p:nvSpPr>
          <p:cNvPr id="167" name="Google Shape;167;p11"/>
          <p:cNvSpPr/>
          <p:nvPr/>
        </p:nvSpPr>
        <p:spPr>
          <a:xfrm>
            <a:off x="914400" y="5486400"/>
            <a:ext cx="10972800" cy="25146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8" name="Google Shape;168;p11"/>
          <p:cNvSpPr txBox="1"/>
          <p:nvPr/>
        </p:nvSpPr>
        <p:spPr>
          <a:xfrm>
            <a:off x="1691640" y="5989320"/>
            <a:ext cx="10195560" cy="159364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a:solidFill>
                  <a:srgbClr val="8CB0F0"/>
                </a:solidFill>
                <a:latin typeface="Manrope"/>
                <a:ea typeface="Manrope"/>
                <a:cs typeface="Manrope"/>
                <a:sym typeface="Manrope"/>
              </a:rPr>
              <a:t>Cost per unique responder</a:t>
            </a:r>
            <a:endParaRPr/>
          </a:p>
          <a:p>
            <a:pPr indent="0" lvl="0" marL="0" marR="0" rtl="0" algn="l">
              <a:lnSpc>
                <a:spcPct val="140000"/>
              </a:lnSpc>
              <a:spcBef>
                <a:spcPts val="1400"/>
              </a:spcBef>
              <a:spcAft>
                <a:spcPts val="0"/>
              </a:spcAft>
              <a:buNone/>
            </a:pPr>
            <a:r>
              <a:rPr b="0" i="0" lang="en-US" sz="2400">
                <a:solidFill>
                  <a:srgbClr val="B9C6E0"/>
                </a:solidFill>
                <a:latin typeface="Manrope"/>
                <a:ea typeface="Manrope"/>
                <a:cs typeface="Manrope"/>
                <a:sym typeface="Manrope"/>
              </a:rPr>
              <a:t>The critical number to track — it is the beginning of the journey, and the cleanest read on whether your spend is buying real contact.</a:t>
            </a:r>
            <a:endParaRPr/>
          </a:p>
        </p:txBody>
      </p:sp>
      <p:sp>
        <p:nvSpPr>
          <p:cNvPr id="169" name="Google Shape;169;p11"/>
          <p:cNvSpPr/>
          <p:nvPr/>
        </p:nvSpPr>
        <p:spPr>
          <a:xfrm>
            <a:off x="914400" y="8366760"/>
            <a:ext cx="10972800" cy="25146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0" name="Google Shape;170;p11"/>
          <p:cNvSpPr txBox="1"/>
          <p:nvPr/>
        </p:nvSpPr>
        <p:spPr>
          <a:xfrm>
            <a:off x="1691640" y="8869680"/>
            <a:ext cx="9326880" cy="164592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50">
                <a:solidFill>
                  <a:srgbClr val="8CB0F0"/>
                </a:solidFill>
                <a:latin typeface="Manrope"/>
                <a:ea typeface="Manrope"/>
                <a:cs typeface="Manrope"/>
                <a:sym typeface="Manrope"/>
              </a:rPr>
              <a:t>AI token usage</a:t>
            </a:r>
            <a:endParaRPr/>
          </a:p>
          <a:p>
            <a:pPr indent="0" lvl="0" marL="0" marR="0" rtl="0" algn="l">
              <a:lnSpc>
                <a:spcPct val="140000"/>
              </a:lnSpc>
              <a:spcBef>
                <a:spcPts val="1400"/>
              </a:spcBef>
              <a:spcAft>
                <a:spcPts val="0"/>
              </a:spcAft>
              <a:buNone/>
            </a:pPr>
            <a:r>
              <a:rPr b="0" i="0" lang="en-US" sz="2400">
                <a:solidFill>
                  <a:srgbClr val="B9C6E0"/>
                </a:solidFill>
                <a:latin typeface="Manrope"/>
                <a:ea typeface="Manrope"/>
                <a:cs typeface="Manrope"/>
                <a:sym typeface="Manrope"/>
              </a:rPr>
              <a:t>A genuine budget line now: the running cost of automated follow-up at scale.</a:t>
            </a:r>
            <a:endParaRPr/>
          </a:p>
        </p:txBody>
      </p:sp>
      <p:sp>
        <p:nvSpPr>
          <p:cNvPr id="171" name="Google Shape;171;p11"/>
          <p:cNvSpPr/>
          <p:nvPr/>
        </p:nvSpPr>
        <p:spPr>
          <a:xfrm>
            <a:off x="914400" y="12115799"/>
            <a:ext cx="10972800" cy="2514601"/>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2" name="Google Shape;172;p11"/>
          <p:cNvSpPr/>
          <p:nvPr/>
        </p:nvSpPr>
        <p:spPr>
          <a:xfrm>
            <a:off x="914400" y="12134087"/>
            <a:ext cx="82296" cy="2496313"/>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 name="Google Shape;173;p11"/>
          <p:cNvSpPr txBox="1"/>
          <p:nvPr/>
        </p:nvSpPr>
        <p:spPr>
          <a:xfrm>
            <a:off x="1691640" y="12491851"/>
            <a:ext cx="9326880" cy="1670329"/>
          </a:xfrm>
          <a:prstGeom prst="rect">
            <a:avLst/>
          </a:prstGeom>
          <a:noFill/>
          <a:ln>
            <a:noFill/>
          </a:ln>
        </p:spPr>
        <p:txBody>
          <a:bodyPr anchorCtr="0" anchor="ctr" bIns="0" lIns="0" spcFirstLastPara="1" rIns="0" wrap="square" tIns="0">
            <a:spAutoFit/>
          </a:bodyPr>
          <a:lstStyle/>
          <a:p>
            <a:pPr indent="0" lvl="0" marL="0" marR="0" rtl="0" algn="l">
              <a:lnSpc>
                <a:spcPct val="134000"/>
              </a:lnSpc>
              <a:spcBef>
                <a:spcPts val="0"/>
              </a:spcBef>
              <a:spcAft>
                <a:spcPts val="0"/>
              </a:spcAft>
              <a:buNone/>
            </a:pPr>
            <a:r>
              <a:rPr b="1" i="0" lang="en-US" sz="2800">
                <a:solidFill>
                  <a:srgbClr val="F4F7FC"/>
                </a:solidFill>
                <a:latin typeface="Manrope"/>
                <a:ea typeface="Manrope"/>
                <a:cs typeface="Manrope"/>
                <a:sym typeface="Manrope"/>
              </a:rPr>
              <a:t>When you know your one key metric, spending gets simple: find the single thing slowing that number down, and put your money and tools there.</a:t>
            </a:r>
            <a:endParaRPr/>
          </a:p>
        </p:txBody>
      </p:sp>
      <p:pic>
        <p:nvPicPr>
          <p:cNvPr descr="preencoded.png" id="174" name="Google Shape;174;p11"/>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178" name="Shape 178"/>
        <p:cNvGrpSpPr/>
        <p:nvPr/>
      </p:nvGrpSpPr>
      <p:grpSpPr>
        <a:xfrm>
          <a:off x="0" y="0"/>
          <a:ext cx="0" cy="0"/>
          <a:chOff x="0" y="0"/>
          <a:chExt cx="0" cy="0"/>
        </a:xfrm>
      </p:grpSpPr>
      <p:sp>
        <p:nvSpPr>
          <p:cNvPr id="179" name="Google Shape;179;p13"/>
          <p:cNvSpPr/>
          <p:nvPr/>
        </p:nvSpPr>
        <p:spPr>
          <a:xfrm>
            <a:off x="914400" y="2183892"/>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 name="Google Shape;180;p13"/>
          <p:cNvSpPr txBox="1"/>
          <p:nvPr/>
        </p:nvSpPr>
        <p:spPr>
          <a:xfrm>
            <a:off x="1636776" y="2019300"/>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Manrope"/>
                <a:ea typeface="Manrope"/>
                <a:cs typeface="Manrope"/>
                <a:sym typeface="Manrope"/>
              </a:rPr>
              <a:t>MAKE IT A HABIT</a:t>
            </a:r>
            <a:endParaRPr/>
          </a:p>
        </p:txBody>
      </p:sp>
      <p:sp>
        <p:nvSpPr>
          <p:cNvPr id="181" name="Google Shape;181;p13"/>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2" name="Google Shape;182;p13"/>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183" name="Google Shape;183;p13"/>
          <p:cNvSpPr txBox="1"/>
          <p:nvPr/>
        </p:nvSpPr>
        <p:spPr>
          <a:xfrm>
            <a:off x="914400" y="2833116"/>
            <a:ext cx="11301984" cy="183032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Manrope"/>
                <a:ea typeface="Manrope"/>
                <a:cs typeface="Manrope"/>
                <a:sym typeface="Manrope"/>
              </a:rPr>
              <a:t>A dashboard nobody acts on</a:t>
            </a:r>
            <a:br>
              <a:rPr b="1" i="0" lang="en-US" sz="5100">
                <a:solidFill>
                  <a:srgbClr val="F4F7FC"/>
                </a:solidFill>
                <a:latin typeface="Manrope"/>
                <a:ea typeface="Manrope"/>
                <a:cs typeface="Manrope"/>
                <a:sym typeface="Manrope"/>
              </a:rPr>
            </a:br>
            <a:r>
              <a:rPr b="1" i="0" lang="en-US" sz="5100">
                <a:solidFill>
                  <a:srgbClr val="F4F7FC"/>
                </a:solidFill>
                <a:latin typeface="Manrope"/>
                <a:ea typeface="Manrope"/>
                <a:cs typeface="Manrope"/>
                <a:sym typeface="Manrope"/>
              </a:rPr>
              <a:t>is just noise.</a:t>
            </a:r>
            <a:endParaRPr/>
          </a:p>
        </p:txBody>
      </p:sp>
      <p:sp>
        <p:nvSpPr>
          <p:cNvPr id="184" name="Google Shape;184;p13"/>
          <p:cNvSpPr/>
          <p:nvPr/>
        </p:nvSpPr>
        <p:spPr>
          <a:xfrm>
            <a:off x="914400" y="6949440"/>
            <a:ext cx="10972800" cy="32004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5" name="Google Shape;185;p13"/>
          <p:cNvSpPr/>
          <p:nvPr/>
        </p:nvSpPr>
        <p:spPr>
          <a:xfrm>
            <a:off x="914400" y="6949440"/>
            <a:ext cx="82296" cy="32004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6" name="Google Shape;186;p13"/>
          <p:cNvSpPr txBox="1"/>
          <p:nvPr/>
        </p:nvSpPr>
        <p:spPr>
          <a:xfrm>
            <a:off x="1691640" y="7589520"/>
            <a:ext cx="9326880" cy="1167564"/>
          </a:xfrm>
          <a:prstGeom prst="rect">
            <a:avLst/>
          </a:prstGeom>
          <a:noFill/>
          <a:ln>
            <a:noFill/>
          </a:ln>
        </p:spPr>
        <p:txBody>
          <a:bodyPr anchorCtr="0" anchor="t" bIns="0" lIns="0" spcFirstLastPara="1" rIns="0" wrap="square" tIns="0">
            <a:spAutoFit/>
          </a:bodyPr>
          <a:lstStyle/>
          <a:p>
            <a:pPr indent="0" lvl="0" marL="0" marR="0" rtl="0" algn="l">
              <a:lnSpc>
                <a:spcPct val="114999"/>
              </a:lnSpc>
              <a:spcBef>
                <a:spcPts val="0"/>
              </a:spcBef>
              <a:spcAft>
                <a:spcPts val="0"/>
              </a:spcAft>
              <a:buNone/>
            </a:pPr>
            <a:r>
              <a:rPr b="1" i="0" lang="en-US" sz="7200">
                <a:solidFill>
                  <a:srgbClr val="F4F7FC"/>
                </a:solidFill>
                <a:latin typeface="Manrope"/>
                <a:ea typeface="Manrope"/>
                <a:cs typeface="Manrope"/>
                <a:sym typeface="Manrope"/>
              </a:rPr>
              <a:t>Leaders set the tone.</a:t>
            </a:r>
            <a:endParaRPr/>
          </a:p>
        </p:txBody>
      </p:sp>
      <p:sp>
        <p:nvSpPr>
          <p:cNvPr id="187" name="Google Shape;187;p13"/>
          <p:cNvSpPr/>
          <p:nvPr/>
        </p:nvSpPr>
        <p:spPr>
          <a:xfrm>
            <a:off x="914400" y="11338560"/>
            <a:ext cx="82296" cy="124358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8" name="Google Shape;188;p13"/>
          <p:cNvSpPr txBox="1"/>
          <p:nvPr/>
        </p:nvSpPr>
        <p:spPr>
          <a:xfrm>
            <a:off x="1481328" y="11247120"/>
            <a:ext cx="10735056" cy="1230593"/>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3600">
                <a:solidFill>
                  <a:srgbClr val="F4F7FC"/>
                </a:solidFill>
                <a:latin typeface="Manrope"/>
                <a:ea typeface="Manrope"/>
                <a:cs typeface="Manrope"/>
                <a:sym typeface="Manrope"/>
              </a:rPr>
              <a:t>Don't be the "donor" who gets</a:t>
            </a:r>
            <a:br>
              <a:rPr b="1" i="0" lang="en-US" sz="3600">
                <a:solidFill>
                  <a:srgbClr val="F4F7FC"/>
                </a:solidFill>
                <a:latin typeface="Manrope"/>
                <a:ea typeface="Manrope"/>
                <a:cs typeface="Manrope"/>
                <a:sym typeface="Manrope"/>
              </a:rPr>
            </a:br>
            <a:r>
              <a:rPr b="1" i="0" lang="en-US" sz="3600">
                <a:solidFill>
                  <a:srgbClr val="F4F7FC"/>
                </a:solidFill>
                <a:latin typeface="Manrope"/>
                <a:ea typeface="Manrope"/>
                <a:cs typeface="Manrope"/>
                <a:sym typeface="Manrope"/>
              </a:rPr>
              <a:t>enamoured by impressions.</a:t>
            </a:r>
            <a:endParaRPr/>
          </a:p>
        </p:txBody>
      </p:sp>
      <p:pic>
        <p:nvPicPr>
          <p:cNvPr descr="preencoded.png" id="189" name="Google Shape;189;p13"/>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526"/>
        </a:solidFill>
      </p:bgPr>
    </p:bg>
    <p:spTree>
      <p:nvGrpSpPr>
        <p:cNvPr id="193" name="Shape 193"/>
        <p:cNvGrpSpPr/>
        <p:nvPr/>
      </p:nvGrpSpPr>
      <p:grpSpPr>
        <a:xfrm>
          <a:off x="0" y="0"/>
          <a:ext cx="0" cy="0"/>
          <a:chOff x="0" y="0"/>
          <a:chExt cx="0" cy="0"/>
        </a:xfrm>
      </p:grpSpPr>
      <p:sp>
        <p:nvSpPr>
          <p:cNvPr id="194" name="Google Shape;194;p14"/>
          <p:cNvSpPr/>
          <p:nvPr/>
        </p:nvSpPr>
        <p:spPr>
          <a:xfrm>
            <a:off x="914400" y="2142745"/>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5" name="Google Shape;195;p14"/>
          <p:cNvSpPr txBox="1"/>
          <p:nvPr/>
        </p:nvSpPr>
        <p:spPr>
          <a:xfrm>
            <a:off x="1636776" y="1978153"/>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Manrope"/>
                <a:ea typeface="Manrope"/>
                <a:cs typeface="Manrope"/>
                <a:sym typeface="Manrope"/>
              </a:rPr>
              <a:t>ONE-PAGE TAKEAWAY</a:t>
            </a:r>
            <a:endParaRPr/>
          </a:p>
        </p:txBody>
      </p:sp>
      <p:sp>
        <p:nvSpPr>
          <p:cNvPr id="196" name="Google Shape;196;p14"/>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7" name="Google Shape;197;p14"/>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198" name="Google Shape;198;p14"/>
          <p:cNvSpPr txBox="1"/>
          <p:nvPr/>
        </p:nvSpPr>
        <p:spPr>
          <a:xfrm>
            <a:off x="914400" y="2791969"/>
            <a:ext cx="11301984" cy="183032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Manrope"/>
                <a:ea typeface="Manrope"/>
                <a:cs typeface="Manrope"/>
                <a:sym typeface="Manrope"/>
              </a:rPr>
              <a:t>Map your metrics</a:t>
            </a:r>
            <a:br>
              <a:rPr b="1" i="0" lang="en-US" sz="5100">
                <a:solidFill>
                  <a:srgbClr val="F4F7FC"/>
                </a:solidFill>
                <a:latin typeface="Manrope"/>
                <a:ea typeface="Manrope"/>
                <a:cs typeface="Manrope"/>
                <a:sym typeface="Manrope"/>
              </a:rPr>
            </a:br>
            <a:r>
              <a:rPr b="1" i="0" lang="en-US" sz="5100">
                <a:solidFill>
                  <a:srgbClr val="F4F7FC"/>
                </a:solidFill>
                <a:latin typeface="Manrope"/>
                <a:ea typeface="Manrope"/>
                <a:cs typeface="Manrope"/>
                <a:sym typeface="Manrope"/>
              </a:rPr>
              <a:t>to your own pathway.</a:t>
            </a:r>
            <a:endParaRPr/>
          </a:p>
        </p:txBody>
      </p:sp>
      <p:sp>
        <p:nvSpPr>
          <p:cNvPr id="199" name="Google Shape;199;p14"/>
          <p:cNvSpPr/>
          <p:nvPr/>
        </p:nvSpPr>
        <p:spPr>
          <a:xfrm>
            <a:off x="914400" y="5212080"/>
            <a:ext cx="10972800" cy="1170432"/>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0" name="Google Shape;200;p14"/>
          <p:cNvSpPr/>
          <p:nvPr/>
        </p:nvSpPr>
        <p:spPr>
          <a:xfrm>
            <a:off x="914400" y="5212080"/>
            <a:ext cx="82296" cy="1170432"/>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1" name="Google Shape;201;p14"/>
          <p:cNvSpPr txBox="1"/>
          <p:nvPr/>
        </p:nvSpPr>
        <p:spPr>
          <a:xfrm>
            <a:off x="1645920" y="5212080"/>
            <a:ext cx="5852160" cy="1170432"/>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2550">
                <a:solidFill>
                  <a:srgbClr val="F4F7FC"/>
                </a:solidFill>
                <a:latin typeface="Manrope"/>
                <a:ea typeface="Manrope"/>
                <a:cs typeface="Manrope"/>
                <a:sym typeface="Manrope"/>
              </a:rPr>
              <a:t>Unique responder</a:t>
            </a:r>
            <a:endParaRPr/>
          </a:p>
        </p:txBody>
      </p:sp>
      <p:sp>
        <p:nvSpPr>
          <p:cNvPr id="202" name="Google Shape;202;p14"/>
          <p:cNvSpPr txBox="1"/>
          <p:nvPr/>
        </p:nvSpPr>
        <p:spPr>
          <a:xfrm>
            <a:off x="7498079" y="5612631"/>
            <a:ext cx="3657600" cy="369332"/>
          </a:xfrm>
          <a:prstGeom prst="rect">
            <a:avLst/>
          </a:prstGeom>
          <a:noFill/>
          <a:ln>
            <a:noFill/>
          </a:ln>
        </p:spPr>
        <p:txBody>
          <a:bodyPr anchorCtr="0" anchor="ctr" bIns="0" lIns="0" spcFirstLastPara="1" rIns="0" wrap="square" tIns="0">
            <a:spAutoFit/>
          </a:bodyPr>
          <a:lstStyle/>
          <a:p>
            <a:pPr indent="0" lvl="0" marL="0" marR="0" rtl="0" algn="r">
              <a:spcBef>
                <a:spcPts val="0"/>
              </a:spcBef>
              <a:spcAft>
                <a:spcPts val="0"/>
              </a:spcAft>
              <a:buNone/>
            </a:pPr>
            <a:r>
              <a:rPr b="1" i="0" lang="en-US" sz="2400">
                <a:solidFill>
                  <a:srgbClr val="FFC000"/>
                </a:solidFill>
                <a:latin typeface="Manrope"/>
                <a:ea typeface="Manrope"/>
                <a:cs typeface="Manrope"/>
                <a:sym typeface="Manrope"/>
              </a:rPr>
              <a:t>anonymous → known</a:t>
            </a:r>
            <a:endParaRPr b="1"/>
          </a:p>
        </p:txBody>
      </p:sp>
      <p:sp>
        <p:nvSpPr>
          <p:cNvPr id="203" name="Google Shape;203;p14"/>
          <p:cNvSpPr/>
          <p:nvPr/>
        </p:nvSpPr>
        <p:spPr>
          <a:xfrm>
            <a:off x="914400" y="6583680"/>
            <a:ext cx="10972800" cy="1170432"/>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4" name="Google Shape;204;p14"/>
          <p:cNvSpPr/>
          <p:nvPr/>
        </p:nvSpPr>
        <p:spPr>
          <a:xfrm>
            <a:off x="914400" y="6583680"/>
            <a:ext cx="82296" cy="1170432"/>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5" name="Google Shape;205;p14"/>
          <p:cNvSpPr txBox="1"/>
          <p:nvPr/>
        </p:nvSpPr>
        <p:spPr>
          <a:xfrm>
            <a:off x="1645920" y="6583680"/>
            <a:ext cx="5852160" cy="1170432"/>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2550">
                <a:solidFill>
                  <a:srgbClr val="F4F7FC"/>
                </a:solidFill>
                <a:latin typeface="Manrope"/>
                <a:ea typeface="Manrope"/>
                <a:cs typeface="Manrope"/>
                <a:sym typeface="Manrope"/>
              </a:rPr>
              <a:t>Ongoing conversation</a:t>
            </a:r>
            <a:endParaRPr/>
          </a:p>
        </p:txBody>
      </p:sp>
      <p:sp>
        <p:nvSpPr>
          <p:cNvPr id="206" name="Google Shape;206;p14"/>
          <p:cNvSpPr txBox="1"/>
          <p:nvPr/>
        </p:nvSpPr>
        <p:spPr>
          <a:xfrm>
            <a:off x="6468449" y="7062114"/>
            <a:ext cx="4687200" cy="369300"/>
          </a:xfrm>
          <a:prstGeom prst="rect">
            <a:avLst/>
          </a:prstGeom>
          <a:noFill/>
          <a:ln>
            <a:noFill/>
          </a:ln>
        </p:spPr>
        <p:txBody>
          <a:bodyPr anchorCtr="0" anchor="ctr" bIns="0" lIns="0" spcFirstLastPara="1" rIns="0" wrap="square" tIns="0">
            <a:spAutoFit/>
          </a:bodyPr>
          <a:lstStyle/>
          <a:p>
            <a:pPr indent="0" lvl="0" marL="0" marR="0" rtl="0" algn="r">
              <a:spcBef>
                <a:spcPts val="0"/>
              </a:spcBef>
              <a:spcAft>
                <a:spcPts val="0"/>
              </a:spcAft>
              <a:buNone/>
            </a:pPr>
            <a:r>
              <a:rPr b="1" i="0" lang="en-US" sz="2400">
                <a:solidFill>
                  <a:srgbClr val="FFC000"/>
                </a:solidFill>
                <a:latin typeface="Manrope"/>
                <a:ea typeface="Manrope"/>
                <a:cs typeface="Manrope"/>
                <a:sym typeface="Manrope"/>
              </a:rPr>
              <a:t>beyond seven exchanges</a:t>
            </a:r>
            <a:endParaRPr b="1"/>
          </a:p>
        </p:txBody>
      </p:sp>
      <p:sp>
        <p:nvSpPr>
          <p:cNvPr id="207" name="Google Shape;207;p14"/>
          <p:cNvSpPr/>
          <p:nvPr/>
        </p:nvSpPr>
        <p:spPr>
          <a:xfrm>
            <a:off x="914400" y="7955279"/>
            <a:ext cx="10972800" cy="1170432"/>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8" name="Google Shape;208;p14"/>
          <p:cNvSpPr/>
          <p:nvPr/>
        </p:nvSpPr>
        <p:spPr>
          <a:xfrm>
            <a:off x="914400" y="7955279"/>
            <a:ext cx="82296" cy="1170432"/>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9" name="Google Shape;209;p14"/>
          <p:cNvSpPr txBox="1"/>
          <p:nvPr/>
        </p:nvSpPr>
        <p:spPr>
          <a:xfrm>
            <a:off x="1645920" y="7955279"/>
            <a:ext cx="5852160" cy="1170432"/>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2550">
                <a:solidFill>
                  <a:srgbClr val="F4F7FC"/>
                </a:solidFill>
                <a:latin typeface="Manrope"/>
                <a:ea typeface="Manrope"/>
                <a:cs typeface="Manrope"/>
                <a:sym typeface="Manrope"/>
              </a:rPr>
              <a:t>Profession of faith</a:t>
            </a:r>
            <a:endParaRPr/>
          </a:p>
        </p:txBody>
      </p:sp>
      <p:sp>
        <p:nvSpPr>
          <p:cNvPr id="210" name="Google Shape;210;p14"/>
          <p:cNvSpPr txBox="1"/>
          <p:nvPr/>
        </p:nvSpPr>
        <p:spPr>
          <a:xfrm>
            <a:off x="7498079" y="8355830"/>
            <a:ext cx="3657600" cy="369332"/>
          </a:xfrm>
          <a:prstGeom prst="rect">
            <a:avLst/>
          </a:prstGeom>
          <a:noFill/>
          <a:ln>
            <a:noFill/>
          </a:ln>
        </p:spPr>
        <p:txBody>
          <a:bodyPr anchorCtr="0" anchor="ctr" bIns="0" lIns="0" spcFirstLastPara="1" rIns="0" wrap="square" tIns="0">
            <a:spAutoFit/>
          </a:bodyPr>
          <a:lstStyle/>
          <a:p>
            <a:pPr indent="0" lvl="0" marL="0" marR="0" rtl="0" algn="r">
              <a:spcBef>
                <a:spcPts val="0"/>
              </a:spcBef>
              <a:spcAft>
                <a:spcPts val="0"/>
              </a:spcAft>
              <a:buNone/>
            </a:pPr>
            <a:r>
              <a:rPr b="1" i="0" lang="en-US" sz="2400">
                <a:solidFill>
                  <a:srgbClr val="FFC000"/>
                </a:solidFill>
                <a:latin typeface="Manrope"/>
                <a:ea typeface="Manrope"/>
                <a:cs typeface="Manrope"/>
                <a:sym typeface="Manrope"/>
              </a:rPr>
              <a:t>in relationship</a:t>
            </a:r>
            <a:endParaRPr b="1"/>
          </a:p>
        </p:txBody>
      </p:sp>
      <p:sp>
        <p:nvSpPr>
          <p:cNvPr id="211" name="Google Shape;211;p14"/>
          <p:cNvSpPr/>
          <p:nvPr/>
        </p:nvSpPr>
        <p:spPr>
          <a:xfrm>
            <a:off x="914400" y="9326880"/>
            <a:ext cx="10972800" cy="1170432"/>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2" name="Google Shape;212;p14"/>
          <p:cNvSpPr/>
          <p:nvPr/>
        </p:nvSpPr>
        <p:spPr>
          <a:xfrm>
            <a:off x="914400" y="9326880"/>
            <a:ext cx="82296" cy="1170432"/>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3" name="Google Shape;213;p14"/>
          <p:cNvSpPr txBox="1"/>
          <p:nvPr/>
        </p:nvSpPr>
        <p:spPr>
          <a:xfrm>
            <a:off x="1645920" y="9326880"/>
            <a:ext cx="5852160" cy="1170432"/>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2550">
                <a:solidFill>
                  <a:srgbClr val="F4F7FC"/>
                </a:solidFill>
                <a:latin typeface="Manrope"/>
                <a:ea typeface="Manrope"/>
                <a:cs typeface="Manrope"/>
                <a:sym typeface="Manrope"/>
              </a:rPr>
              <a:t>Community connection</a:t>
            </a:r>
            <a:endParaRPr/>
          </a:p>
        </p:txBody>
      </p:sp>
      <p:sp>
        <p:nvSpPr>
          <p:cNvPr id="214" name="Google Shape;214;p14"/>
          <p:cNvSpPr txBox="1"/>
          <p:nvPr/>
        </p:nvSpPr>
        <p:spPr>
          <a:xfrm>
            <a:off x="7498079" y="9727431"/>
            <a:ext cx="3657600" cy="369332"/>
          </a:xfrm>
          <a:prstGeom prst="rect">
            <a:avLst/>
          </a:prstGeom>
          <a:noFill/>
          <a:ln>
            <a:noFill/>
          </a:ln>
        </p:spPr>
        <p:txBody>
          <a:bodyPr anchorCtr="0" anchor="ctr" bIns="0" lIns="0" spcFirstLastPara="1" rIns="0" wrap="square" tIns="0">
            <a:spAutoFit/>
          </a:bodyPr>
          <a:lstStyle/>
          <a:p>
            <a:pPr indent="0" lvl="0" marL="0" marR="0" rtl="0" algn="r">
              <a:spcBef>
                <a:spcPts val="0"/>
              </a:spcBef>
              <a:spcAft>
                <a:spcPts val="0"/>
              </a:spcAft>
              <a:buNone/>
            </a:pPr>
            <a:r>
              <a:rPr b="1" i="0" lang="en-US" sz="2400">
                <a:solidFill>
                  <a:srgbClr val="FFC000"/>
                </a:solidFill>
                <a:latin typeface="Manrope"/>
                <a:ea typeface="Manrope"/>
                <a:cs typeface="Manrope"/>
                <a:sym typeface="Manrope"/>
              </a:rPr>
              <a:t>the next step</a:t>
            </a:r>
            <a:endParaRPr b="1"/>
          </a:p>
        </p:txBody>
      </p:sp>
      <p:sp>
        <p:nvSpPr>
          <p:cNvPr id="215" name="Google Shape;215;p14"/>
          <p:cNvSpPr/>
          <p:nvPr/>
        </p:nvSpPr>
        <p:spPr>
          <a:xfrm>
            <a:off x="914400" y="10698480"/>
            <a:ext cx="10972800" cy="1874519"/>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6" name="Google Shape;216;p14"/>
          <p:cNvSpPr txBox="1"/>
          <p:nvPr/>
        </p:nvSpPr>
        <p:spPr>
          <a:xfrm>
            <a:off x="1691640" y="11018520"/>
            <a:ext cx="10195560" cy="86728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700">
                <a:solidFill>
                  <a:srgbClr val="FFC000"/>
                </a:solidFill>
                <a:latin typeface="Manrope"/>
                <a:ea typeface="Manrope"/>
                <a:cs typeface="Manrope"/>
                <a:sym typeface="Manrope"/>
              </a:rPr>
              <a:t>THE TEST</a:t>
            </a:r>
            <a:endParaRPr/>
          </a:p>
          <a:p>
            <a:pPr indent="0" lvl="0" marL="0" marR="0" rtl="0" algn="l">
              <a:lnSpc>
                <a:spcPct val="128000"/>
              </a:lnSpc>
              <a:spcBef>
                <a:spcPts val="1200"/>
              </a:spcBef>
              <a:spcAft>
                <a:spcPts val="0"/>
              </a:spcAft>
              <a:buNone/>
            </a:pPr>
            <a:r>
              <a:rPr b="1" i="0" lang="en-US" sz="2550">
                <a:solidFill>
                  <a:srgbClr val="F4F7FC"/>
                </a:solidFill>
                <a:latin typeface="Manrope"/>
                <a:ea typeface="Manrope"/>
                <a:cs typeface="Manrope"/>
                <a:sym typeface="Manrope"/>
              </a:rPr>
              <a:t>“If this number doubled, would we do anything differently?”</a:t>
            </a:r>
            <a:endParaRPr/>
          </a:p>
        </p:txBody>
      </p:sp>
      <p:sp>
        <p:nvSpPr>
          <p:cNvPr id="217" name="Google Shape;217;p14"/>
          <p:cNvSpPr/>
          <p:nvPr/>
        </p:nvSpPr>
        <p:spPr>
          <a:xfrm>
            <a:off x="914400" y="12710160"/>
            <a:ext cx="10972800" cy="1920240"/>
          </a:xfrm>
          <a:prstGeom prst="rect">
            <a:avLst/>
          </a:prstGeom>
          <a:solidFill>
            <a:srgbClr val="1B305E"/>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8" name="Google Shape;218;p14"/>
          <p:cNvSpPr/>
          <p:nvPr/>
        </p:nvSpPr>
        <p:spPr>
          <a:xfrm>
            <a:off x="914400" y="12710160"/>
            <a:ext cx="82296" cy="192024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9" name="Google Shape;219;p14"/>
          <p:cNvSpPr txBox="1"/>
          <p:nvPr/>
        </p:nvSpPr>
        <p:spPr>
          <a:xfrm>
            <a:off x="1691640" y="13057632"/>
            <a:ext cx="9326880" cy="12936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700">
                <a:solidFill>
                  <a:srgbClr val="FFC000"/>
                </a:solidFill>
                <a:latin typeface="Manrope"/>
                <a:ea typeface="Manrope"/>
                <a:cs typeface="Manrope"/>
                <a:sym typeface="Manrope"/>
              </a:rPr>
              <a:t>YOUR ACTION</a:t>
            </a:r>
            <a:endParaRPr/>
          </a:p>
          <a:p>
            <a:pPr indent="0" lvl="0" marL="0" marR="0" rtl="0" algn="l">
              <a:lnSpc>
                <a:spcPct val="134000"/>
              </a:lnSpc>
              <a:spcBef>
                <a:spcPts val="1200"/>
              </a:spcBef>
              <a:spcAft>
                <a:spcPts val="0"/>
              </a:spcAft>
              <a:buNone/>
            </a:pPr>
            <a:r>
              <a:rPr b="1" i="0" lang="en-US" sz="2250">
                <a:solidFill>
                  <a:srgbClr val="F4F7FC"/>
                </a:solidFill>
                <a:latin typeface="Manrope"/>
                <a:ea typeface="Manrope"/>
                <a:cs typeface="Manrope"/>
                <a:sym typeface="Manrope"/>
              </a:rPr>
              <a:t>These exact metrics may not fit your process. Go and identify your own metrics, along your own pathway.</a:t>
            </a:r>
            <a:endParaRPr/>
          </a:p>
        </p:txBody>
      </p:sp>
      <p:pic>
        <p:nvPicPr>
          <p:cNvPr descr="preencoded.png" id="220" name="Google Shape;220;p14"/>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526"/>
        </a:solidFill>
      </p:bgPr>
    </p:bg>
    <p:spTree>
      <p:nvGrpSpPr>
        <p:cNvPr id="224" name="Shape 224"/>
        <p:cNvGrpSpPr/>
        <p:nvPr/>
      </p:nvGrpSpPr>
      <p:grpSpPr>
        <a:xfrm>
          <a:off x="0" y="0"/>
          <a:ext cx="0" cy="0"/>
          <a:chOff x="0" y="0"/>
          <a:chExt cx="0" cy="0"/>
        </a:xfrm>
      </p:grpSpPr>
      <p:sp>
        <p:nvSpPr>
          <p:cNvPr id="225" name="Google Shape;225;p15"/>
          <p:cNvSpPr/>
          <p:nvPr/>
        </p:nvSpPr>
        <p:spPr>
          <a:xfrm>
            <a:off x="0" y="0"/>
            <a:ext cx="201168" cy="164592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6" name="Google Shape;226;p15"/>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7" name="Google Shape;227;p15"/>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228" name="Google Shape;228;p15"/>
          <p:cNvSpPr txBox="1"/>
          <p:nvPr/>
        </p:nvSpPr>
        <p:spPr>
          <a:xfrm>
            <a:off x="1325880" y="4937760"/>
            <a:ext cx="10607040" cy="28854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875">
                <a:solidFill>
                  <a:srgbClr val="8CB0F0"/>
                </a:solidFill>
                <a:latin typeface="Manrope"/>
                <a:ea typeface="Manrope"/>
                <a:cs typeface="Manrope"/>
                <a:sym typeface="Manrope"/>
              </a:rPr>
              <a:t>MAKE DISCIPLES</a:t>
            </a:r>
            <a:endParaRPr b="1" i="0" sz="1875">
              <a:solidFill>
                <a:srgbClr val="8CB0F0"/>
              </a:solidFill>
              <a:latin typeface="Manrope"/>
              <a:ea typeface="Manrope"/>
              <a:cs typeface="Manrope"/>
              <a:sym typeface="Manrope"/>
            </a:endParaRPr>
          </a:p>
        </p:txBody>
      </p:sp>
      <p:sp>
        <p:nvSpPr>
          <p:cNvPr id="229" name="Google Shape;229;p15"/>
          <p:cNvSpPr txBox="1"/>
          <p:nvPr/>
        </p:nvSpPr>
        <p:spPr>
          <a:xfrm>
            <a:off x="1325880" y="5852160"/>
            <a:ext cx="10607040" cy="3291840"/>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None/>
            </a:pPr>
            <a:r>
              <a:rPr b="1" i="0" lang="en-US" sz="5100">
                <a:solidFill>
                  <a:srgbClr val="F4F7FC"/>
                </a:solidFill>
                <a:latin typeface="Manrope"/>
                <a:ea typeface="Manrope"/>
                <a:cs typeface="Manrope"/>
                <a:sym typeface="Manrope"/>
              </a:rPr>
              <a:t>Know your real audience.</a:t>
            </a:r>
            <a:br>
              <a:rPr b="1" i="0" lang="en-US" sz="5100">
                <a:solidFill>
                  <a:srgbClr val="F4F7FC"/>
                </a:solidFill>
                <a:latin typeface="Manrope"/>
                <a:ea typeface="Manrope"/>
                <a:cs typeface="Manrope"/>
                <a:sym typeface="Manrope"/>
              </a:rPr>
            </a:br>
            <a:r>
              <a:rPr b="1" i="0" lang="en-US" sz="5100">
                <a:solidFill>
                  <a:srgbClr val="F4F7FC"/>
                </a:solidFill>
                <a:latin typeface="Manrope"/>
                <a:ea typeface="Manrope"/>
                <a:cs typeface="Manrope"/>
                <a:sym typeface="Manrope"/>
              </a:rPr>
              <a:t>Measure what makes disciples.</a:t>
            </a:r>
            <a:endParaRPr/>
          </a:p>
        </p:txBody>
      </p:sp>
      <p:sp>
        <p:nvSpPr>
          <p:cNvPr id="230" name="Google Shape;230;p15"/>
          <p:cNvSpPr/>
          <p:nvPr/>
        </p:nvSpPr>
        <p:spPr>
          <a:xfrm>
            <a:off x="1325880" y="9692640"/>
            <a:ext cx="2194560" cy="4572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1" name="Google Shape;231;p15"/>
          <p:cNvSpPr txBox="1"/>
          <p:nvPr/>
        </p:nvSpPr>
        <p:spPr>
          <a:xfrm>
            <a:off x="1325880" y="10241280"/>
            <a:ext cx="10424160" cy="1828800"/>
          </a:xfrm>
          <a:prstGeom prst="rect">
            <a:avLst/>
          </a:prstGeom>
          <a:noFill/>
          <a:ln>
            <a:noFill/>
          </a:ln>
        </p:spPr>
        <p:txBody>
          <a:bodyPr anchorCtr="0" anchor="t" bIns="0" lIns="0" spcFirstLastPara="1" rIns="0" wrap="square" tIns="0">
            <a:spAutoFit/>
          </a:bodyPr>
          <a:lstStyle/>
          <a:p>
            <a:pPr indent="0" lvl="0" marL="0" marR="0" rtl="0" algn="l">
              <a:lnSpc>
                <a:spcPct val="135000"/>
              </a:lnSpc>
              <a:spcBef>
                <a:spcPts val="0"/>
              </a:spcBef>
              <a:spcAft>
                <a:spcPts val="0"/>
              </a:spcAft>
              <a:buNone/>
            </a:pPr>
            <a:r>
              <a:rPr b="0" i="1" lang="en-US" sz="2700">
                <a:solidFill>
                  <a:srgbClr val="B9C6E0"/>
                </a:solidFill>
                <a:latin typeface="Manrope"/>
                <a:ea typeface="Manrope"/>
                <a:cs typeface="Manrope"/>
                <a:sym typeface="Manrope"/>
              </a:rPr>
              <a:t>“Go therefore and make disciples of all nations…”</a:t>
            </a:r>
            <a:endParaRPr/>
          </a:p>
          <a:p>
            <a:pPr indent="0" lvl="0" marL="0" marR="0" rtl="0" algn="l">
              <a:spcBef>
                <a:spcPts val="1400"/>
              </a:spcBef>
              <a:spcAft>
                <a:spcPts val="0"/>
              </a:spcAft>
              <a:buNone/>
            </a:pPr>
            <a:r>
              <a:rPr b="1" i="0" lang="en-US" sz="1700">
                <a:solidFill>
                  <a:srgbClr val="4F86E9"/>
                </a:solidFill>
                <a:latin typeface="Manrope"/>
                <a:ea typeface="Manrope"/>
                <a:cs typeface="Manrope"/>
                <a:sym typeface="Manrope"/>
              </a:rPr>
              <a:t>MATTHEW 28:19</a:t>
            </a:r>
            <a:endParaRPr/>
          </a:p>
        </p:txBody>
      </p:sp>
      <p:sp>
        <p:nvSpPr>
          <p:cNvPr id="232" name="Google Shape;232;p15"/>
          <p:cNvSpPr txBox="1"/>
          <p:nvPr/>
        </p:nvSpPr>
        <p:spPr>
          <a:xfrm>
            <a:off x="1325880" y="12984480"/>
            <a:ext cx="10607040" cy="128016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6000">
                <a:solidFill>
                  <a:srgbClr val="F4F7FC"/>
                </a:solidFill>
                <a:latin typeface="Manrope"/>
                <a:ea typeface="Manrope"/>
                <a:cs typeface="Manrope"/>
                <a:sym typeface="Manrope"/>
              </a:rPr>
              <a:t>Questions?</a:t>
            </a:r>
            <a:endParaRPr/>
          </a:p>
        </p:txBody>
      </p:sp>
      <p:pic>
        <p:nvPicPr>
          <p:cNvPr descr="preencoded.png" id="233" name="Google Shape;233;p15"/>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24" name="Shape 24"/>
        <p:cNvGrpSpPr/>
        <p:nvPr/>
      </p:nvGrpSpPr>
      <p:grpSpPr>
        <a:xfrm>
          <a:off x="0" y="0"/>
          <a:ext cx="0" cy="0"/>
          <a:chOff x="0" y="0"/>
          <a:chExt cx="0" cy="0"/>
        </a:xfrm>
      </p:grpSpPr>
      <p:sp>
        <p:nvSpPr>
          <p:cNvPr id="25" name="Google Shape;25;p2"/>
          <p:cNvSpPr/>
          <p:nvPr/>
        </p:nvSpPr>
        <p:spPr>
          <a:xfrm>
            <a:off x="914400" y="3280322"/>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 name="Google Shape;26;p2"/>
          <p:cNvSpPr txBox="1"/>
          <p:nvPr/>
        </p:nvSpPr>
        <p:spPr>
          <a:xfrm>
            <a:off x="1636776" y="3115730"/>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Manrope"/>
                <a:ea typeface="Manrope"/>
                <a:cs typeface="Manrope"/>
                <a:sym typeface="Manrope"/>
              </a:rPr>
              <a:t>WHERE WE START</a:t>
            </a:r>
            <a:endParaRPr/>
          </a:p>
        </p:txBody>
      </p:sp>
      <p:sp>
        <p:nvSpPr>
          <p:cNvPr id="27" name="Google Shape;27;p2"/>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 name="Google Shape;28;p2"/>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29" name="Google Shape;29;p2"/>
          <p:cNvSpPr txBox="1"/>
          <p:nvPr/>
        </p:nvSpPr>
        <p:spPr>
          <a:xfrm>
            <a:off x="914400" y="3929546"/>
            <a:ext cx="11301984" cy="1830325"/>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Manrope"/>
                <a:ea typeface="Manrope"/>
                <a:cs typeface="Manrope"/>
                <a:sym typeface="Manrope"/>
              </a:rPr>
              <a:t>You can break every record</a:t>
            </a:r>
            <a:br>
              <a:rPr b="1" i="0" lang="en-US" sz="5100">
                <a:solidFill>
                  <a:srgbClr val="F4F7FC"/>
                </a:solidFill>
                <a:latin typeface="Manrope"/>
                <a:ea typeface="Manrope"/>
                <a:cs typeface="Manrope"/>
                <a:sym typeface="Manrope"/>
              </a:rPr>
            </a:br>
            <a:r>
              <a:rPr b="1" i="0" lang="en-US" sz="5100">
                <a:solidFill>
                  <a:srgbClr val="F4F7FC"/>
                </a:solidFill>
                <a:latin typeface="Manrope"/>
                <a:ea typeface="Manrope"/>
                <a:cs typeface="Manrope"/>
                <a:sym typeface="Manrope"/>
              </a:rPr>
              <a:t>and still lose the last game.</a:t>
            </a:r>
            <a:endParaRPr/>
          </a:p>
        </p:txBody>
      </p:sp>
      <p:pic>
        <p:nvPicPr>
          <p:cNvPr descr="preencoded.png" id="30" name="Google Shape;30;p2"/>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34" name="Shape 34"/>
        <p:cNvGrpSpPr/>
        <p:nvPr/>
      </p:nvGrpSpPr>
      <p:grpSpPr>
        <a:xfrm>
          <a:off x="0" y="0"/>
          <a:ext cx="0" cy="0"/>
          <a:chOff x="0" y="0"/>
          <a:chExt cx="0" cy="0"/>
        </a:xfrm>
      </p:grpSpPr>
      <p:sp>
        <p:nvSpPr>
          <p:cNvPr id="35" name="Google Shape;35;p3"/>
          <p:cNvSpPr/>
          <p:nvPr/>
        </p:nvSpPr>
        <p:spPr>
          <a:xfrm>
            <a:off x="749808" y="2696718"/>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 name="Google Shape;36;p3"/>
          <p:cNvSpPr txBox="1"/>
          <p:nvPr/>
        </p:nvSpPr>
        <p:spPr>
          <a:xfrm>
            <a:off x="1472184" y="2532126"/>
            <a:ext cx="9144000" cy="288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Manrope"/>
                <a:ea typeface="Manrope"/>
                <a:cs typeface="Manrope"/>
                <a:sym typeface="Manrope"/>
              </a:rPr>
              <a:t>THE </a:t>
            </a:r>
            <a:r>
              <a:rPr b="1" lang="en-US" sz="1875">
                <a:solidFill>
                  <a:srgbClr val="7E8FB3"/>
                </a:solidFill>
                <a:latin typeface="Manrope"/>
                <a:ea typeface="Manrope"/>
                <a:cs typeface="Manrope"/>
                <a:sym typeface="Manrope"/>
              </a:rPr>
              <a:t>GREAT COMMISSION</a:t>
            </a:r>
            <a:endParaRPr/>
          </a:p>
        </p:txBody>
      </p:sp>
      <p:sp>
        <p:nvSpPr>
          <p:cNvPr id="37" name="Google Shape;37;p3"/>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 name="Google Shape;38;p3"/>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39" name="Google Shape;39;p3"/>
          <p:cNvSpPr txBox="1"/>
          <p:nvPr/>
        </p:nvSpPr>
        <p:spPr>
          <a:xfrm>
            <a:off x="749808" y="3345942"/>
            <a:ext cx="11301984" cy="1605952"/>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Manrope"/>
                <a:ea typeface="Manrope"/>
                <a:cs typeface="Manrope"/>
                <a:sym typeface="Manrope"/>
              </a:rPr>
              <a:t>“Go” is no longer the constraint.</a:t>
            </a:r>
            <a:br>
              <a:rPr b="1" i="0" lang="en-US" sz="5100">
                <a:solidFill>
                  <a:srgbClr val="F4F7FC"/>
                </a:solidFill>
                <a:latin typeface="Manrope"/>
                <a:ea typeface="Manrope"/>
                <a:cs typeface="Manrope"/>
                <a:sym typeface="Manrope"/>
              </a:rPr>
            </a:br>
            <a:endParaRPr/>
          </a:p>
        </p:txBody>
      </p:sp>
      <p:sp>
        <p:nvSpPr>
          <p:cNvPr id="40" name="Google Shape;40;p3"/>
          <p:cNvSpPr/>
          <p:nvPr/>
        </p:nvSpPr>
        <p:spPr>
          <a:xfrm>
            <a:off x="914400" y="5394960"/>
            <a:ext cx="10972800" cy="22860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 name="Google Shape;41;p3"/>
          <p:cNvSpPr txBox="1"/>
          <p:nvPr/>
        </p:nvSpPr>
        <p:spPr>
          <a:xfrm>
            <a:off x="1691640" y="5897880"/>
            <a:ext cx="9418320" cy="1371600"/>
          </a:xfrm>
          <a:prstGeom prst="rect">
            <a:avLst/>
          </a:prstGeom>
          <a:noFill/>
          <a:ln>
            <a:noFill/>
          </a:ln>
        </p:spPr>
        <p:txBody>
          <a:bodyPr anchorCtr="0" anchor="ctr" bIns="0" lIns="0" spcFirstLastPara="1" rIns="0" wrap="square" tIns="0">
            <a:spAutoFit/>
          </a:bodyPr>
          <a:lstStyle/>
          <a:p>
            <a:pPr indent="0" lvl="0" marL="0" marR="0" rtl="0" algn="l">
              <a:lnSpc>
                <a:spcPct val="130000"/>
              </a:lnSpc>
              <a:spcBef>
                <a:spcPts val="0"/>
              </a:spcBef>
              <a:spcAft>
                <a:spcPts val="0"/>
              </a:spcAft>
              <a:buNone/>
            </a:pPr>
            <a:r>
              <a:rPr b="1" i="1" lang="en-US" sz="2700">
                <a:solidFill>
                  <a:srgbClr val="F4F7FC"/>
                </a:solidFill>
                <a:latin typeface="Manrope"/>
                <a:ea typeface="Manrope"/>
                <a:cs typeface="Manrope"/>
                <a:sym typeface="Manrope"/>
              </a:rPr>
              <a:t>“Go therefore and make disciples of all nations…”</a:t>
            </a:r>
            <a:endParaRPr/>
          </a:p>
          <a:p>
            <a:pPr indent="0" lvl="0" marL="0" marR="0" rtl="0" algn="l">
              <a:spcBef>
                <a:spcPts val="1400"/>
              </a:spcBef>
              <a:spcAft>
                <a:spcPts val="0"/>
              </a:spcAft>
              <a:buNone/>
            </a:pPr>
            <a:r>
              <a:rPr b="1" i="0" lang="en-US" sz="1700">
                <a:solidFill>
                  <a:srgbClr val="4F86E9"/>
                </a:solidFill>
                <a:latin typeface="Manrope"/>
                <a:ea typeface="Manrope"/>
                <a:cs typeface="Manrope"/>
                <a:sym typeface="Manrope"/>
              </a:rPr>
              <a:t>MATTHEW 28:19</a:t>
            </a:r>
            <a:endParaRPr/>
          </a:p>
        </p:txBody>
      </p:sp>
      <p:sp>
        <p:nvSpPr>
          <p:cNvPr id="42" name="Google Shape;42;p3"/>
          <p:cNvSpPr/>
          <p:nvPr/>
        </p:nvSpPr>
        <p:spPr>
          <a:xfrm>
            <a:off x="914400" y="12893040"/>
            <a:ext cx="82296" cy="713232"/>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 name="Google Shape;43;p3"/>
          <p:cNvSpPr txBox="1"/>
          <p:nvPr/>
        </p:nvSpPr>
        <p:spPr>
          <a:xfrm>
            <a:off x="1481328" y="12801600"/>
            <a:ext cx="10735056" cy="587981"/>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3600">
                <a:solidFill>
                  <a:srgbClr val="F4F7FC"/>
                </a:solidFill>
                <a:latin typeface="Manrope"/>
                <a:ea typeface="Manrope"/>
                <a:cs typeface="Manrope"/>
                <a:sym typeface="Manrope"/>
              </a:rPr>
              <a:t>Measure the outcome, not the effort.</a:t>
            </a:r>
            <a:endParaRPr/>
          </a:p>
        </p:txBody>
      </p:sp>
      <p:pic>
        <p:nvPicPr>
          <p:cNvPr descr="preencoded.png" id="44" name="Google Shape;44;p3"/>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48" name="Shape 48"/>
        <p:cNvGrpSpPr/>
        <p:nvPr/>
      </p:nvGrpSpPr>
      <p:grpSpPr>
        <a:xfrm>
          <a:off x="0" y="0"/>
          <a:ext cx="0" cy="0"/>
          <a:chOff x="0" y="0"/>
          <a:chExt cx="0" cy="0"/>
        </a:xfrm>
      </p:grpSpPr>
      <p:sp>
        <p:nvSpPr>
          <p:cNvPr id="49" name="Google Shape;49;p4"/>
          <p:cNvSpPr/>
          <p:nvPr/>
        </p:nvSpPr>
        <p:spPr>
          <a:xfrm>
            <a:off x="914400" y="2499705"/>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 name="Google Shape;50;p4"/>
          <p:cNvSpPr txBox="1"/>
          <p:nvPr/>
        </p:nvSpPr>
        <p:spPr>
          <a:xfrm>
            <a:off x="1636776" y="2335113"/>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Manrope"/>
                <a:ea typeface="Manrope"/>
                <a:cs typeface="Manrope"/>
                <a:sym typeface="Manrope"/>
              </a:rPr>
              <a:t>QUALIFY THE NUMBER</a:t>
            </a:r>
            <a:endParaRPr/>
          </a:p>
        </p:txBody>
      </p:sp>
      <p:sp>
        <p:nvSpPr>
          <p:cNvPr id="51" name="Google Shape;51;p4"/>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 name="Google Shape;52;p4"/>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53" name="Google Shape;53;p4"/>
          <p:cNvSpPr txBox="1"/>
          <p:nvPr/>
        </p:nvSpPr>
        <p:spPr>
          <a:xfrm>
            <a:off x="914400" y="3148929"/>
            <a:ext cx="11301984" cy="1605952"/>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Manrope"/>
                <a:ea typeface="Manrope"/>
                <a:cs typeface="Manrope"/>
                <a:sym typeface="Manrope"/>
              </a:rPr>
              <a:t>A click is not a conversion.</a:t>
            </a:r>
            <a:br>
              <a:rPr b="1" i="0" lang="en-US" sz="5100">
                <a:solidFill>
                  <a:srgbClr val="F4F7FC"/>
                </a:solidFill>
                <a:latin typeface="Manrope"/>
                <a:ea typeface="Manrope"/>
                <a:cs typeface="Manrope"/>
                <a:sym typeface="Manrope"/>
              </a:rPr>
            </a:br>
            <a:r>
              <a:rPr b="1" i="0" lang="en-US" sz="5100">
                <a:solidFill>
                  <a:srgbClr val="F4F7FC"/>
                </a:solidFill>
                <a:latin typeface="Manrope"/>
                <a:ea typeface="Manrope"/>
                <a:cs typeface="Manrope"/>
                <a:sym typeface="Manrope"/>
              </a:rPr>
              <a:t>Reach is not </a:t>
            </a:r>
            <a:r>
              <a:rPr b="1" lang="en-US" sz="5100">
                <a:solidFill>
                  <a:srgbClr val="F4F7FC"/>
                </a:solidFill>
                <a:latin typeface="Manrope"/>
                <a:ea typeface="Manrope"/>
                <a:cs typeface="Manrope"/>
                <a:sym typeface="Manrope"/>
              </a:rPr>
              <a:t>discipleship</a:t>
            </a:r>
            <a:r>
              <a:rPr b="1" i="0" lang="en-US" sz="5100">
                <a:solidFill>
                  <a:srgbClr val="F4F7FC"/>
                </a:solidFill>
                <a:latin typeface="Manrope"/>
                <a:ea typeface="Manrope"/>
                <a:cs typeface="Manrope"/>
                <a:sym typeface="Manrope"/>
              </a:rPr>
              <a:t>.</a:t>
            </a:r>
            <a:endParaRPr/>
          </a:p>
        </p:txBody>
      </p:sp>
      <p:sp>
        <p:nvSpPr>
          <p:cNvPr id="54" name="Google Shape;54;p4"/>
          <p:cNvSpPr txBox="1"/>
          <p:nvPr/>
        </p:nvSpPr>
        <p:spPr>
          <a:xfrm>
            <a:off x="914400" y="5120640"/>
            <a:ext cx="10972800" cy="1463040"/>
          </a:xfrm>
          <a:prstGeom prst="rect">
            <a:avLst/>
          </a:prstGeom>
          <a:noFill/>
          <a:ln>
            <a:noFill/>
          </a:ln>
        </p:spPr>
        <p:txBody>
          <a:bodyPr anchorCtr="0" anchor="t" bIns="0" lIns="0" spcFirstLastPara="1" rIns="0" wrap="square" tIns="0">
            <a:spAutoFit/>
          </a:bodyPr>
          <a:lstStyle/>
          <a:p>
            <a:pPr indent="0" lvl="0" marL="0" marR="0" rtl="0" algn="l">
              <a:lnSpc>
                <a:spcPct val="142000"/>
              </a:lnSpc>
              <a:spcBef>
                <a:spcPts val="0"/>
              </a:spcBef>
              <a:spcAft>
                <a:spcPts val="0"/>
              </a:spcAft>
              <a:buNone/>
            </a:pPr>
            <a:r>
              <a:rPr b="0" i="0" lang="en-US" sz="2250">
                <a:solidFill>
                  <a:srgbClr val="B9C6E0"/>
                </a:solidFill>
                <a:latin typeface="Manrope"/>
                <a:ea typeface="Manrope"/>
                <a:cs typeface="Manrope"/>
                <a:sym typeface="Manrope"/>
              </a:rPr>
              <a:t>Most of this room is fluent in local church metrics. The risk online is ascribing meaning to a number nobody has qualified.</a:t>
            </a:r>
            <a:endParaRPr/>
          </a:p>
        </p:txBody>
      </p:sp>
      <p:sp>
        <p:nvSpPr>
          <p:cNvPr id="55" name="Google Shape;55;p4"/>
          <p:cNvSpPr/>
          <p:nvPr/>
        </p:nvSpPr>
        <p:spPr>
          <a:xfrm>
            <a:off x="914400" y="7223760"/>
            <a:ext cx="10972800" cy="1874519"/>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 name="Google Shape;56;p4"/>
          <p:cNvSpPr txBox="1"/>
          <p:nvPr/>
        </p:nvSpPr>
        <p:spPr>
          <a:xfrm>
            <a:off x="1554480" y="7803661"/>
            <a:ext cx="4434840" cy="797013"/>
          </a:xfrm>
          <a:prstGeom prst="rect">
            <a:avLst/>
          </a:prstGeom>
          <a:noFill/>
          <a:ln>
            <a:noFill/>
          </a:ln>
        </p:spPr>
        <p:txBody>
          <a:bodyPr anchorCtr="0" anchor="ctr" bIns="0" lIns="0" spcFirstLastPara="1" rIns="0" wrap="square" tIns="0">
            <a:spAutoFit/>
          </a:bodyPr>
          <a:lstStyle/>
          <a:p>
            <a:pPr indent="0" lvl="0" marL="0" marR="0" rtl="0" algn="l">
              <a:lnSpc>
                <a:spcPct val="130000"/>
              </a:lnSpc>
              <a:spcBef>
                <a:spcPts val="0"/>
              </a:spcBef>
              <a:spcAft>
                <a:spcPts val="0"/>
              </a:spcAft>
              <a:buNone/>
            </a:pPr>
            <a:r>
              <a:rPr b="0" i="0" lang="en-US" sz="2100">
                <a:solidFill>
                  <a:srgbClr val="B9C6E0"/>
                </a:solidFill>
                <a:latin typeface="Manrope"/>
                <a:ea typeface="Manrope"/>
                <a:cs typeface="Manrope"/>
                <a:sym typeface="Manrope"/>
              </a:rPr>
              <a:t>Clicking a button that says </a:t>
            </a:r>
            <a:br>
              <a:rPr b="0" i="0" lang="en-US" sz="2100">
                <a:solidFill>
                  <a:srgbClr val="B9C6E0"/>
                </a:solidFill>
                <a:latin typeface="Manrope"/>
                <a:ea typeface="Manrope"/>
                <a:cs typeface="Manrope"/>
                <a:sym typeface="Manrope"/>
              </a:rPr>
            </a:br>
            <a:r>
              <a:rPr b="0" i="0" lang="en-US" sz="2100">
                <a:solidFill>
                  <a:srgbClr val="B9C6E0"/>
                </a:solidFill>
                <a:latin typeface="Manrope"/>
                <a:ea typeface="Manrope"/>
                <a:cs typeface="Manrope"/>
                <a:sym typeface="Manrope"/>
              </a:rPr>
              <a:t>“I accepted Jesus”</a:t>
            </a:r>
            <a:endParaRPr/>
          </a:p>
        </p:txBody>
      </p:sp>
      <p:sp>
        <p:nvSpPr>
          <p:cNvPr id="57" name="Google Shape;57;p4"/>
          <p:cNvSpPr txBox="1"/>
          <p:nvPr/>
        </p:nvSpPr>
        <p:spPr>
          <a:xfrm>
            <a:off x="6144768" y="7882128"/>
            <a:ext cx="822960" cy="54864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3400">
                <a:solidFill>
                  <a:srgbClr val="4F86E9"/>
                </a:solidFill>
                <a:latin typeface="Manrope"/>
                <a:ea typeface="Manrope"/>
                <a:cs typeface="Manrope"/>
                <a:sym typeface="Manrope"/>
              </a:rPr>
              <a:t>≠</a:t>
            </a:r>
            <a:endParaRPr/>
          </a:p>
        </p:txBody>
      </p:sp>
      <p:sp>
        <p:nvSpPr>
          <p:cNvPr id="58" name="Google Shape;58;p4"/>
          <p:cNvSpPr txBox="1"/>
          <p:nvPr/>
        </p:nvSpPr>
        <p:spPr>
          <a:xfrm>
            <a:off x="7086600" y="7607808"/>
            <a:ext cx="4114800" cy="1188720"/>
          </a:xfrm>
          <a:prstGeom prst="rect">
            <a:avLst/>
          </a:prstGeom>
          <a:noFill/>
          <a:ln>
            <a:noFill/>
          </a:ln>
        </p:spPr>
        <p:txBody>
          <a:bodyPr anchorCtr="0" anchor="ctr" bIns="0" lIns="0" spcFirstLastPara="1" rIns="0" wrap="square" tIns="0">
            <a:spAutoFit/>
          </a:bodyPr>
          <a:lstStyle/>
          <a:p>
            <a:pPr indent="0" lvl="0" marL="0" marR="0" rtl="0" algn="l">
              <a:lnSpc>
                <a:spcPct val="130000"/>
              </a:lnSpc>
              <a:spcBef>
                <a:spcPts val="0"/>
              </a:spcBef>
              <a:spcAft>
                <a:spcPts val="0"/>
              </a:spcAft>
              <a:buNone/>
            </a:pPr>
            <a:r>
              <a:rPr b="1" i="0" lang="en-US" sz="2100">
                <a:solidFill>
                  <a:srgbClr val="F4F7FC"/>
                </a:solidFill>
                <a:latin typeface="Manrope"/>
                <a:ea typeface="Manrope"/>
                <a:cs typeface="Manrope"/>
                <a:sym typeface="Manrope"/>
              </a:rPr>
              <a:t>Someone walking the aisle at your church</a:t>
            </a:r>
            <a:endParaRPr/>
          </a:p>
        </p:txBody>
      </p:sp>
      <p:sp>
        <p:nvSpPr>
          <p:cNvPr id="59" name="Google Shape;59;p4"/>
          <p:cNvSpPr/>
          <p:nvPr/>
        </p:nvSpPr>
        <p:spPr>
          <a:xfrm>
            <a:off x="914400" y="9372600"/>
            <a:ext cx="10972800" cy="1874519"/>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 name="Google Shape;60;p4"/>
          <p:cNvSpPr txBox="1"/>
          <p:nvPr/>
        </p:nvSpPr>
        <p:spPr>
          <a:xfrm>
            <a:off x="1554480" y="9756648"/>
            <a:ext cx="4434840" cy="1188720"/>
          </a:xfrm>
          <a:prstGeom prst="rect">
            <a:avLst/>
          </a:prstGeom>
          <a:noFill/>
          <a:ln>
            <a:noFill/>
          </a:ln>
        </p:spPr>
        <p:txBody>
          <a:bodyPr anchorCtr="0" anchor="ctr" bIns="0" lIns="0" spcFirstLastPara="1" rIns="0" wrap="square" tIns="0">
            <a:spAutoFit/>
          </a:bodyPr>
          <a:lstStyle/>
          <a:p>
            <a:pPr indent="0" lvl="0" marL="0" marR="0" rtl="0" algn="l">
              <a:lnSpc>
                <a:spcPct val="130000"/>
              </a:lnSpc>
              <a:spcBef>
                <a:spcPts val="0"/>
              </a:spcBef>
              <a:spcAft>
                <a:spcPts val="0"/>
              </a:spcAft>
              <a:buNone/>
            </a:pPr>
            <a:r>
              <a:rPr b="0" i="0" lang="en-US" sz="2100">
                <a:solidFill>
                  <a:srgbClr val="B9C6E0"/>
                </a:solidFill>
                <a:latin typeface="Manrope"/>
                <a:ea typeface="Manrope"/>
                <a:cs typeface="Manrope"/>
                <a:sym typeface="Manrope"/>
              </a:rPr>
              <a:t>Reach on a Meta campaign</a:t>
            </a:r>
            <a:endParaRPr/>
          </a:p>
        </p:txBody>
      </p:sp>
      <p:sp>
        <p:nvSpPr>
          <p:cNvPr id="61" name="Google Shape;61;p4"/>
          <p:cNvSpPr txBox="1"/>
          <p:nvPr/>
        </p:nvSpPr>
        <p:spPr>
          <a:xfrm>
            <a:off x="6144768" y="10030968"/>
            <a:ext cx="822960" cy="54864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3400">
                <a:solidFill>
                  <a:srgbClr val="4F86E9"/>
                </a:solidFill>
                <a:latin typeface="Manrope"/>
                <a:ea typeface="Manrope"/>
                <a:cs typeface="Manrope"/>
                <a:sym typeface="Manrope"/>
              </a:rPr>
              <a:t>≠</a:t>
            </a:r>
            <a:endParaRPr/>
          </a:p>
        </p:txBody>
      </p:sp>
      <p:sp>
        <p:nvSpPr>
          <p:cNvPr id="62" name="Google Shape;62;p4"/>
          <p:cNvSpPr txBox="1"/>
          <p:nvPr/>
        </p:nvSpPr>
        <p:spPr>
          <a:xfrm>
            <a:off x="7086600" y="9756648"/>
            <a:ext cx="4114800" cy="1188720"/>
          </a:xfrm>
          <a:prstGeom prst="rect">
            <a:avLst/>
          </a:prstGeom>
          <a:noFill/>
          <a:ln>
            <a:noFill/>
          </a:ln>
        </p:spPr>
        <p:txBody>
          <a:bodyPr anchorCtr="0" anchor="ctr" bIns="0" lIns="0" spcFirstLastPara="1" rIns="0" wrap="square" tIns="0">
            <a:spAutoFit/>
          </a:bodyPr>
          <a:lstStyle/>
          <a:p>
            <a:pPr indent="0" lvl="0" marL="0" marR="0" rtl="0" algn="l">
              <a:lnSpc>
                <a:spcPct val="130000"/>
              </a:lnSpc>
              <a:spcBef>
                <a:spcPts val="0"/>
              </a:spcBef>
              <a:spcAft>
                <a:spcPts val="0"/>
              </a:spcAft>
              <a:buNone/>
            </a:pPr>
            <a:r>
              <a:rPr b="1" i="0" lang="en-US" sz="2100">
                <a:solidFill>
                  <a:srgbClr val="F4F7FC"/>
                </a:solidFill>
                <a:latin typeface="Manrope"/>
                <a:ea typeface="Manrope"/>
                <a:cs typeface="Manrope"/>
                <a:sym typeface="Manrope"/>
              </a:rPr>
              <a:t>The number who showed up on Sunday</a:t>
            </a:r>
            <a:endParaRPr/>
          </a:p>
        </p:txBody>
      </p:sp>
      <p:sp>
        <p:nvSpPr>
          <p:cNvPr id="63" name="Google Shape;63;p4"/>
          <p:cNvSpPr txBox="1"/>
          <p:nvPr/>
        </p:nvSpPr>
        <p:spPr>
          <a:xfrm>
            <a:off x="914400" y="12024360"/>
            <a:ext cx="1097280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950">
                <a:solidFill>
                  <a:srgbClr val="4F86E9"/>
                </a:solidFill>
                <a:latin typeface="Manrope"/>
                <a:ea typeface="Manrope"/>
                <a:cs typeface="Manrope"/>
                <a:sym typeface="Manrope"/>
              </a:rPr>
              <a:t>KNOW YOUR REAL AUDIENCE</a:t>
            </a:r>
            <a:endParaRPr/>
          </a:p>
        </p:txBody>
      </p:sp>
      <p:sp>
        <p:nvSpPr>
          <p:cNvPr id="64" name="Google Shape;64;p4"/>
          <p:cNvSpPr txBox="1"/>
          <p:nvPr/>
        </p:nvSpPr>
        <p:spPr>
          <a:xfrm>
            <a:off x="914400" y="12618720"/>
            <a:ext cx="10972800" cy="1418337"/>
          </a:xfrm>
          <a:prstGeom prst="rect">
            <a:avLst/>
          </a:prstGeom>
          <a:noFill/>
          <a:ln>
            <a:noFill/>
          </a:ln>
        </p:spPr>
        <p:txBody>
          <a:bodyPr anchorCtr="0" anchor="t" bIns="0" lIns="0" spcFirstLastPara="1" rIns="0" wrap="square" tIns="0">
            <a:spAutoFit/>
          </a:bodyPr>
          <a:lstStyle/>
          <a:p>
            <a:pPr indent="0" lvl="0" marL="0" marR="0" rtl="0" algn="l">
              <a:lnSpc>
                <a:spcPct val="142000"/>
              </a:lnSpc>
              <a:spcBef>
                <a:spcPts val="0"/>
              </a:spcBef>
              <a:spcAft>
                <a:spcPts val="0"/>
              </a:spcAft>
              <a:buNone/>
            </a:pPr>
            <a:r>
              <a:rPr b="0" i="0" lang="en-US" sz="2250">
                <a:solidFill>
                  <a:srgbClr val="B9C6E0"/>
                </a:solidFill>
                <a:latin typeface="Manrope"/>
                <a:ea typeface="Manrope"/>
                <a:cs typeface="Manrope"/>
                <a:sym typeface="Manrope"/>
              </a:rPr>
              <a:t>The crowd that is dazzled by impressions is the same crowd that forgets your wins — and calls the ministry fake the moment they sniff out that vanity metrics don't produce lasting fruit. Measure for an audience of One.</a:t>
            </a:r>
            <a:endParaRPr/>
          </a:p>
        </p:txBody>
      </p:sp>
      <p:pic>
        <p:nvPicPr>
          <p:cNvPr descr="preencoded.png" id="65" name="Google Shape;65;p4"/>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69" name="Shape 69"/>
        <p:cNvGrpSpPr/>
        <p:nvPr/>
      </p:nvGrpSpPr>
      <p:grpSpPr>
        <a:xfrm>
          <a:off x="0" y="0"/>
          <a:ext cx="0" cy="0"/>
          <a:chOff x="0" y="0"/>
          <a:chExt cx="0" cy="0"/>
        </a:xfrm>
      </p:grpSpPr>
      <p:sp>
        <p:nvSpPr>
          <p:cNvPr id="70" name="Google Shape;70;p5"/>
          <p:cNvSpPr/>
          <p:nvPr/>
        </p:nvSpPr>
        <p:spPr>
          <a:xfrm>
            <a:off x="914400" y="2508504"/>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 name="Google Shape;71;p5"/>
          <p:cNvSpPr txBox="1"/>
          <p:nvPr/>
        </p:nvSpPr>
        <p:spPr>
          <a:xfrm>
            <a:off x="1636776" y="2343912"/>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Manrope"/>
                <a:ea typeface="Manrope"/>
                <a:cs typeface="Manrope"/>
                <a:sym typeface="Manrope"/>
              </a:rPr>
              <a:t>WHY THIS MATTERS TO YOU</a:t>
            </a:r>
            <a:endParaRPr/>
          </a:p>
        </p:txBody>
      </p:sp>
      <p:sp>
        <p:nvSpPr>
          <p:cNvPr id="72" name="Google Shape;72;p5"/>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 name="Google Shape;73;p5"/>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74" name="Google Shape;74;p5"/>
          <p:cNvSpPr txBox="1"/>
          <p:nvPr/>
        </p:nvSpPr>
        <p:spPr>
          <a:xfrm>
            <a:off x="914400" y="3157728"/>
            <a:ext cx="11301984" cy="183032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Manrope"/>
                <a:ea typeface="Manrope"/>
                <a:cs typeface="Manrope"/>
                <a:sym typeface="Manrope"/>
              </a:rPr>
              <a:t>Measure the wrong thing</a:t>
            </a:r>
            <a:br>
              <a:rPr b="1" i="0" lang="en-US" sz="5100">
                <a:solidFill>
                  <a:srgbClr val="F4F7FC"/>
                </a:solidFill>
                <a:latin typeface="Manrope"/>
                <a:ea typeface="Manrope"/>
                <a:cs typeface="Manrope"/>
                <a:sym typeface="Manrope"/>
              </a:rPr>
            </a:br>
            <a:r>
              <a:rPr b="1" i="0" lang="en-US" sz="5100">
                <a:solidFill>
                  <a:srgbClr val="F4F7FC"/>
                </a:solidFill>
                <a:latin typeface="Manrope"/>
                <a:ea typeface="Manrope"/>
                <a:cs typeface="Manrope"/>
                <a:sym typeface="Manrope"/>
              </a:rPr>
              <a:t>and you build a house of cards.</a:t>
            </a:r>
            <a:endParaRPr/>
          </a:p>
        </p:txBody>
      </p:sp>
      <p:sp>
        <p:nvSpPr>
          <p:cNvPr id="75" name="Google Shape;75;p5"/>
          <p:cNvSpPr/>
          <p:nvPr/>
        </p:nvSpPr>
        <p:spPr>
          <a:xfrm>
            <a:off x="914400" y="5669280"/>
            <a:ext cx="10972800" cy="310896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 name="Google Shape;76;p5"/>
          <p:cNvSpPr/>
          <p:nvPr/>
        </p:nvSpPr>
        <p:spPr>
          <a:xfrm>
            <a:off x="914400" y="5669280"/>
            <a:ext cx="82296" cy="310896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 name="Google Shape;77;p5"/>
          <p:cNvSpPr txBox="1"/>
          <p:nvPr/>
        </p:nvSpPr>
        <p:spPr>
          <a:xfrm>
            <a:off x="1691640" y="6309360"/>
            <a:ext cx="9326880" cy="193803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000">
                <a:solidFill>
                  <a:srgbClr val="FFC000"/>
                </a:solidFill>
                <a:latin typeface="Manrope"/>
                <a:ea typeface="Manrope"/>
                <a:cs typeface="Manrope"/>
                <a:sym typeface="Manrope"/>
              </a:rPr>
              <a:t>If you want spiritual change</a:t>
            </a:r>
            <a:endParaRPr/>
          </a:p>
          <a:p>
            <a:pPr indent="0" lvl="0" marL="0" marR="0" rtl="0" algn="l">
              <a:lnSpc>
                <a:spcPct val="142000"/>
              </a:lnSpc>
              <a:spcBef>
                <a:spcPts val="1800"/>
              </a:spcBef>
              <a:spcAft>
                <a:spcPts val="0"/>
              </a:spcAft>
              <a:buNone/>
            </a:pPr>
            <a:r>
              <a:rPr b="0" i="0" lang="en-US" sz="2800">
                <a:solidFill>
                  <a:srgbClr val="B9C6E0"/>
                </a:solidFill>
                <a:latin typeface="Manrope"/>
                <a:ea typeface="Manrope"/>
                <a:cs typeface="Manrope"/>
                <a:sym typeface="Manrope"/>
              </a:rPr>
              <a:t>Measure the things that produce it. Activity that isn't tied to an outcome is just motion.</a:t>
            </a:r>
            <a:endParaRPr/>
          </a:p>
        </p:txBody>
      </p:sp>
      <p:sp>
        <p:nvSpPr>
          <p:cNvPr id="78" name="Google Shape;78;p5"/>
          <p:cNvSpPr/>
          <p:nvPr/>
        </p:nvSpPr>
        <p:spPr>
          <a:xfrm>
            <a:off x="914400" y="9235440"/>
            <a:ext cx="10972800" cy="310896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 name="Google Shape;79;p5"/>
          <p:cNvSpPr/>
          <p:nvPr/>
        </p:nvSpPr>
        <p:spPr>
          <a:xfrm>
            <a:off x="914400" y="9235440"/>
            <a:ext cx="82296" cy="310896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 name="Google Shape;80;p5"/>
          <p:cNvSpPr txBox="1"/>
          <p:nvPr/>
        </p:nvSpPr>
        <p:spPr>
          <a:xfrm>
            <a:off x="1691640" y="9875519"/>
            <a:ext cx="9326880" cy="193803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3000">
                <a:solidFill>
                  <a:srgbClr val="FFC000"/>
                </a:solidFill>
                <a:latin typeface="Manrope"/>
                <a:ea typeface="Manrope"/>
                <a:cs typeface="Manrope"/>
                <a:sym typeface="Manrope"/>
              </a:rPr>
              <a:t>When the measurement is wrong</a:t>
            </a:r>
            <a:endParaRPr/>
          </a:p>
          <a:p>
            <a:pPr indent="0" lvl="0" marL="0" marR="0" rtl="0" algn="l">
              <a:lnSpc>
                <a:spcPct val="142000"/>
              </a:lnSpc>
              <a:spcBef>
                <a:spcPts val="1800"/>
              </a:spcBef>
              <a:spcAft>
                <a:spcPts val="0"/>
              </a:spcAft>
              <a:buNone/>
            </a:pPr>
            <a:r>
              <a:rPr lang="en-US" sz="2800">
                <a:solidFill>
                  <a:srgbClr val="B9C6E0"/>
                </a:solidFill>
                <a:latin typeface="Manrope"/>
                <a:ea typeface="Manrope"/>
                <a:cs typeface="Manrope"/>
                <a:sym typeface="Manrope"/>
              </a:rPr>
              <a:t>T</a:t>
            </a:r>
            <a:r>
              <a:rPr b="0" i="0" lang="en-US" sz="2800">
                <a:solidFill>
                  <a:srgbClr val="B9C6E0"/>
                </a:solidFill>
                <a:latin typeface="Manrope"/>
                <a:ea typeface="Manrope"/>
                <a:cs typeface="Manrope"/>
                <a:sym typeface="Manrope"/>
              </a:rPr>
              <a:t>he whole structure looks impressive right up until the moment it crumbles — usually in public.</a:t>
            </a:r>
            <a:endParaRPr/>
          </a:p>
        </p:txBody>
      </p:sp>
      <p:sp>
        <p:nvSpPr>
          <p:cNvPr id="81" name="Google Shape;81;p5"/>
          <p:cNvSpPr/>
          <p:nvPr/>
        </p:nvSpPr>
        <p:spPr>
          <a:xfrm>
            <a:off x="914400" y="12984480"/>
            <a:ext cx="82296" cy="1199388"/>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 name="Google Shape;82;p5"/>
          <p:cNvSpPr txBox="1"/>
          <p:nvPr/>
        </p:nvSpPr>
        <p:spPr>
          <a:xfrm>
            <a:off x="1481328" y="12893040"/>
            <a:ext cx="10735056" cy="1382268"/>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3450">
                <a:solidFill>
                  <a:srgbClr val="F4F7FC"/>
                </a:solidFill>
                <a:latin typeface="Manrope"/>
                <a:ea typeface="Manrope"/>
                <a:cs typeface="Manrope"/>
                <a:sym typeface="Manrope"/>
              </a:rPr>
              <a:t>The good news: the numbers that matter</a:t>
            </a:r>
            <a:br>
              <a:rPr b="1" i="0" lang="en-US" sz="3450">
                <a:solidFill>
                  <a:srgbClr val="F4F7FC"/>
                </a:solidFill>
                <a:latin typeface="Manrope"/>
                <a:ea typeface="Manrope"/>
                <a:cs typeface="Manrope"/>
                <a:sym typeface="Manrope"/>
              </a:rPr>
            </a:br>
            <a:r>
              <a:rPr b="1" i="0" lang="en-US" sz="3450">
                <a:solidFill>
                  <a:srgbClr val="F4F7FC"/>
                </a:solidFill>
                <a:latin typeface="Manrope"/>
                <a:ea typeface="Manrope"/>
                <a:cs typeface="Manrope"/>
                <a:sym typeface="Manrope"/>
              </a:rPr>
              <a:t>are ones you can already collect.</a:t>
            </a:r>
            <a:endParaRPr/>
          </a:p>
        </p:txBody>
      </p:sp>
      <p:pic>
        <p:nvPicPr>
          <p:cNvPr descr="preencoded.png" id="83" name="Google Shape;83;p5"/>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87" name="Shape 87"/>
        <p:cNvGrpSpPr/>
        <p:nvPr/>
      </p:nvGrpSpPr>
      <p:grpSpPr>
        <a:xfrm>
          <a:off x="0" y="0"/>
          <a:ext cx="0" cy="0"/>
          <a:chOff x="0" y="0"/>
          <a:chExt cx="0" cy="0"/>
        </a:xfrm>
      </p:grpSpPr>
      <p:sp>
        <p:nvSpPr>
          <p:cNvPr id="88" name="Google Shape;88;p6"/>
          <p:cNvSpPr/>
          <p:nvPr/>
        </p:nvSpPr>
        <p:spPr>
          <a:xfrm>
            <a:off x="914400" y="2359151"/>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 name="Google Shape;89;p6"/>
          <p:cNvSpPr txBox="1"/>
          <p:nvPr/>
        </p:nvSpPr>
        <p:spPr>
          <a:xfrm>
            <a:off x="1636776" y="2194559"/>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Manrope"/>
                <a:ea typeface="Manrope"/>
                <a:cs typeface="Manrope"/>
                <a:sym typeface="Manrope"/>
              </a:rPr>
              <a:t>MYOPIC METRICS</a:t>
            </a:r>
            <a:endParaRPr/>
          </a:p>
        </p:txBody>
      </p:sp>
      <p:sp>
        <p:nvSpPr>
          <p:cNvPr id="90" name="Google Shape;90;p6"/>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 name="Google Shape;91;p6"/>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92" name="Google Shape;92;p6"/>
          <p:cNvSpPr txBox="1"/>
          <p:nvPr/>
        </p:nvSpPr>
        <p:spPr>
          <a:xfrm>
            <a:off x="914400" y="3008375"/>
            <a:ext cx="11301984" cy="183032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Manrope"/>
                <a:ea typeface="Manrope"/>
                <a:cs typeface="Manrope"/>
                <a:sym typeface="Manrope"/>
              </a:rPr>
              <a:t>What we celebrate that moves</a:t>
            </a:r>
            <a:br>
              <a:rPr b="1" i="0" lang="en-US" sz="5100">
                <a:solidFill>
                  <a:srgbClr val="F4F7FC"/>
                </a:solidFill>
                <a:latin typeface="Manrope"/>
                <a:ea typeface="Manrope"/>
                <a:cs typeface="Manrope"/>
                <a:sym typeface="Manrope"/>
              </a:rPr>
            </a:br>
            <a:r>
              <a:rPr b="1" i="0" lang="en-US" sz="5100">
                <a:solidFill>
                  <a:srgbClr val="F4F7FC"/>
                </a:solidFill>
                <a:latin typeface="Manrope"/>
                <a:ea typeface="Manrope"/>
                <a:cs typeface="Manrope"/>
                <a:sym typeface="Manrope"/>
              </a:rPr>
              <a:t>no one closer to Jesus.</a:t>
            </a:r>
            <a:endParaRPr/>
          </a:p>
        </p:txBody>
      </p:sp>
      <p:sp>
        <p:nvSpPr>
          <p:cNvPr id="93" name="Google Shape;93;p6"/>
          <p:cNvSpPr/>
          <p:nvPr/>
        </p:nvSpPr>
        <p:spPr>
          <a:xfrm>
            <a:off x="914400" y="5852160"/>
            <a:ext cx="3520440" cy="25146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 name="Google Shape;94;p6"/>
          <p:cNvSpPr txBox="1"/>
          <p:nvPr/>
        </p:nvSpPr>
        <p:spPr>
          <a:xfrm>
            <a:off x="1417320" y="6199632"/>
            <a:ext cx="2651760" cy="90268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FFC000"/>
                </a:solidFill>
                <a:latin typeface="Manrope"/>
                <a:ea typeface="Manrope"/>
                <a:cs typeface="Manrope"/>
                <a:sym typeface="Manrope"/>
              </a:rPr>
              <a:t>Reach</a:t>
            </a:r>
            <a:endParaRPr/>
          </a:p>
          <a:p>
            <a:pPr indent="0" lvl="0" marL="0" marR="0" rtl="0" algn="l">
              <a:lnSpc>
                <a:spcPct val="130000"/>
              </a:lnSpc>
              <a:spcBef>
                <a:spcPts val="800"/>
              </a:spcBef>
              <a:spcAft>
                <a:spcPts val="0"/>
              </a:spcAft>
              <a:buNone/>
            </a:pPr>
            <a:r>
              <a:rPr b="0" i="0" lang="en-US" sz="2400">
                <a:solidFill>
                  <a:schemeClr val="lt1"/>
                </a:solidFill>
                <a:latin typeface="Manrope"/>
                <a:ea typeface="Manrope"/>
                <a:cs typeface="Manrope"/>
                <a:sym typeface="Manrope"/>
              </a:rPr>
              <a:t>how many saw it</a:t>
            </a:r>
            <a:endParaRPr/>
          </a:p>
        </p:txBody>
      </p:sp>
      <p:sp>
        <p:nvSpPr>
          <p:cNvPr id="95" name="Google Shape;95;p6"/>
          <p:cNvSpPr/>
          <p:nvPr/>
        </p:nvSpPr>
        <p:spPr>
          <a:xfrm>
            <a:off x="4640580" y="5852160"/>
            <a:ext cx="3520440" cy="25146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 name="Google Shape;96;p6"/>
          <p:cNvSpPr txBox="1"/>
          <p:nvPr/>
        </p:nvSpPr>
        <p:spPr>
          <a:xfrm>
            <a:off x="5143500" y="6199632"/>
            <a:ext cx="2651700" cy="1801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400">
                <a:solidFill>
                  <a:srgbClr val="FFC000"/>
                </a:solidFill>
                <a:latin typeface="Manrope"/>
                <a:ea typeface="Manrope"/>
                <a:cs typeface="Manrope"/>
                <a:sym typeface="Manrope"/>
              </a:rPr>
              <a:t>Engagement</a:t>
            </a:r>
            <a:endParaRPr/>
          </a:p>
          <a:p>
            <a:pPr indent="0" lvl="0" marL="0" marR="0" rtl="0" algn="l">
              <a:lnSpc>
                <a:spcPct val="130000"/>
              </a:lnSpc>
              <a:spcBef>
                <a:spcPts val="800"/>
              </a:spcBef>
              <a:spcAft>
                <a:spcPts val="0"/>
              </a:spcAft>
              <a:buNone/>
            </a:pPr>
            <a:r>
              <a:rPr b="0" i="0" lang="en-US" sz="2400">
                <a:solidFill>
                  <a:schemeClr val="lt1"/>
                </a:solidFill>
                <a:latin typeface="Manrope"/>
                <a:ea typeface="Manrope"/>
                <a:cs typeface="Manrope"/>
                <a:sym typeface="Manrope"/>
              </a:rPr>
              <a:t>how many did something</a:t>
            </a:r>
            <a:br>
              <a:rPr b="0" i="0" lang="en-US" sz="2400">
                <a:solidFill>
                  <a:schemeClr val="lt1"/>
                </a:solidFill>
                <a:latin typeface="Manrope"/>
                <a:ea typeface="Manrope"/>
                <a:cs typeface="Manrope"/>
                <a:sym typeface="Manrope"/>
              </a:rPr>
            </a:br>
            <a:r>
              <a:rPr b="0" i="0" lang="en-US" sz="2400">
                <a:solidFill>
                  <a:schemeClr val="lt1"/>
                </a:solidFill>
                <a:latin typeface="Manrope"/>
                <a:ea typeface="Manrope"/>
                <a:cs typeface="Manrope"/>
                <a:sym typeface="Manrope"/>
              </a:rPr>
              <a:t> ON PLATFORM</a:t>
            </a:r>
            <a:endParaRPr/>
          </a:p>
        </p:txBody>
      </p:sp>
      <p:sp>
        <p:nvSpPr>
          <p:cNvPr id="97" name="Google Shape;97;p6"/>
          <p:cNvSpPr/>
          <p:nvPr/>
        </p:nvSpPr>
        <p:spPr>
          <a:xfrm>
            <a:off x="8366760" y="5852160"/>
            <a:ext cx="3520440" cy="251460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 name="Google Shape;98;p6"/>
          <p:cNvSpPr txBox="1"/>
          <p:nvPr/>
        </p:nvSpPr>
        <p:spPr>
          <a:xfrm>
            <a:off x="8869680" y="6199632"/>
            <a:ext cx="2651700" cy="1801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400">
                <a:solidFill>
                  <a:srgbClr val="FFC000"/>
                </a:solidFill>
                <a:latin typeface="Manrope"/>
                <a:ea typeface="Manrope"/>
                <a:cs typeface="Manrope"/>
                <a:sym typeface="Manrope"/>
              </a:rPr>
              <a:t>Comments</a:t>
            </a:r>
            <a:endParaRPr/>
          </a:p>
          <a:p>
            <a:pPr indent="0" lvl="0" marL="0" marR="0" rtl="0" algn="l">
              <a:lnSpc>
                <a:spcPct val="130000"/>
              </a:lnSpc>
              <a:spcBef>
                <a:spcPts val="800"/>
              </a:spcBef>
              <a:spcAft>
                <a:spcPts val="0"/>
              </a:spcAft>
              <a:buNone/>
            </a:pPr>
            <a:r>
              <a:rPr b="0" i="0" lang="en-US" sz="2400">
                <a:solidFill>
                  <a:schemeClr val="lt1"/>
                </a:solidFill>
                <a:latin typeface="Manrope"/>
                <a:ea typeface="Manrope"/>
                <a:cs typeface="Manrope"/>
                <a:sym typeface="Manrope"/>
              </a:rPr>
              <a:t>how many</a:t>
            </a:r>
            <a:r>
              <a:rPr lang="en-US" sz="2400">
                <a:solidFill>
                  <a:schemeClr val="lt1"/>
                </a:solidFill>
                <a:latin typeface="Manrope"/>
                <a:ea typeface="Manrope"/>
                <a:cs typeface="Manrope"/>
                <a:sym typeface="Manrope"/>
              </a:rPr>
              <a:t> responded </a:t>
            </a:r>
            <a:r>
              <a:rPr lang="en-US" sz="2400">
                <a:solidFill>
                  <a:schemeClr val="lt1"/>
                </a:solidFill>
                <a:latin typeface="Manrope"/>
                <a:ea typeface="Manrope"/>
                <a:cs typeface="Manrope"/>
                <a:sym typeface="Manrope"/>
              </a:rPr>
              <a:t>publicly</a:t>
            </a:r>
            <a:endParaRPr/>
          </a:p>
        </p:txBody>
      </p:sp>
      <p:sp>
        <p:nvSpPr>
          <p:cNvPr id="99" name="Google Shape;99;p6"/>
          <p:cNvSpPr txBox="1"/>
          <p:nvPr/>
        </p:nvSpPr>
        <p:spPr>
          <a:xfrm>
            <a:off x="914400" y="8746523"/>
            <a:ext cx="10972800" cy="2139300"/>
          </a:xfrm>
          <a:prstGeom prst="rect">
            <a:avLst/>
          </a:prstGeom>
          <a:noFill/>
          <a:ln>
            <a:noFill/>
          </a:ln>
        </p:spPr>
        <p:txBody>
          <a:bodyPr anchorCtr="0" anchor="t" bIns="0" lIns="0" spcFirstLastPara="1" rIns="0" wrap="square" tIns="0">
            <a:spAutoFit/>
          </a:bodyPr>
          <a:lstStyle/>
          <a:p>
            <a:pPr indent="-400000" lvl="0" marL="400000" marR="0" rtl="0" algn="l">
              <a:lnSpc>
                <a:spcPct val="138000"/>
              </a:lnSpc>
              <a:spcBef>
                <a:spcPts val="0"/>
              </a:spcBef>
              <a:spcAft>
                <a:spcPts val="0"/>
              </a:spcAft>
              <a:buNone/>
            </a:pPr>
            <a:r>
              <a:rPr b="1" i="0" lang="en-US" sz="2250">
                <a:solidFill>
                  <a:srgbClr val="4F86E9"/>
                </a:solidFill>
                <a:latin typeface="Manrope"/>
                <a:ea typeface="Manrope"/>
                <a:cs typeface="Manrope"/>
                <a:sym typeface="Manrope"/>
              </a:rPr>
              <a:t>—   </a:t>
            </a:r>
            <a:r>
              <a:rPr b="1" i="0" lang="en-US" sz="2250">
                <a:solidFill>
                  <a:srgbClr val="F4F7FC"/>
                </a:solidFill>
                <a:latin typeface="Manrope"/>
                <a:ea typeface="Manrope"/>
                <a:cs typeface="Manrope"/>
                <a:sym typeface="Manrope"/>
              </a:rPr>
              <a:t>Reach, impressions, likes, followers.  </a:t>
            </a:r>
            <a:r>
              <a:rPr b="0" i="0" lang="en-US" sz="2250">
                <a:solidFill>
                  <a:srgbClr val="B9C6E0"/>
                </a:solidFill>
                <a:latin typeface="Manrope"/>
                <a:ea typeface="Manrope"/>
                <a:cs typeface="Manrope"/>
                <a:sym typeface="Manrope"/>
              </a:rPr>
              <a:t>Easy to count, easy to inflate, rarely tied to a decision.</a:t>
            </a:r>
            <a:endParaRPr/>
          </a:p>
          <a:p>
            <a:pPr indent="-400000" lvl="0" marL="400000" marR="0" rtl="0" algn="l">
              <a:lnSpc>
                <a:spcPct val="138000"/>
              </a:lnSpc>
              <a:spcBef>
                <a:spcPts val="2800"/>
              </a:spcBef>
              <a:spcAft>
                <a:spcPts val="0"/>
              </a:spcAft>
              <a:buNone/>
            </a:pPr>
            <a:r>
              <a:rPr b="1" i="0" lang="en-US" sz="2250">
                <a:solidFill>
                  <a:srgbClr val="4F86E9"/>
                </a:solidFill>
                <a:latin typeface="Manrope"/>
                <a:ea typeface="Manrope"/>
                <a:cs typeface="Manrope"/>
                <a:sym typeface="Manrope"/>
              </a:rPr>
              <a:t>—   </a:t>
            </a:r>
            <a:r>
              <a:rPr b="1" i="0" lang="en-US" sz="2250">
                <a:solidFill>
                  <a:srgbClr val="F4F7FC"/>
                </a:solidFill>
                <a:latin typeface="Manrope"/>
                <a:ea typeface="Manrope"/>
                <a:cs typeface="Manrope"/>
                <a:sym typeface="Manrope"/>
              </a:rPr>
              <a:t>Comments — with an asterisk.  </a:t>
            </a:r>
            <a:r>
              <a:rPr b="0" i="0" lang="en-US" sz="2250">
                <a:solidFill>
                  <a:srgbClr val="B9C6E0"/>
                </a:solidFill>
                <a:latin typeface="Manrope"/>
                <a:ea typeface="Manrope"/>
                <a:cs typeface="Manrope"/>
                <a:sym typeface="Manrope"/>
              </a:rPr>
              <a:t>This one CAN matter. Quality over quantity: people often hand you genuinely valuable data inside the comment itself.</a:t>
            </a:r>
            <a:endParaRPr/>
          </a:p>
        </p:txBody>
      </p:sp>
      <p:sp>
        <p:nvSpPr>
          <p:cNvPr id="100" name="Google Shape;100;p6"/>
          <p:cNvSpPr/>
          <p:nvPr/>
        </p:nvSpPr>
        <p:spPr>
          <a:xfrm>
            <a:off x="914400" y="11521440"/>
            <a:ext cx="10972800" cy="2743200"/>
          </a:xfrm>
          <a:prstGeom prst="rect">
            <a:avLst/>
          </a:prstGeom>
          <a:solidFill>
            <a:srgbClr val="F1C23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 name="Google Shape;101;p6"/>
          <p:cNvSpPr/>
          <p:nvPr/>
        </p:nvSpPr>
        <p:spPr>
          <a:xfrm>
            <a:off x="914400" y="11521440"/>
            <a:ext cx="82296" cy="27432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 name="Google Shape;102;p6"/>
          <p:cNvSpPr txBox="1"/>
          <p:nvPr/>
        </p:nvSpPr>
        <p:spPr>
          <a:xfrm>
            <a:off x="1691640" y="12024360"/>
            <a:ext cx="9327000" cy="2324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700">
                <a:solidFill>
                  <a:srgbClr val="073763"/>
                </a:solidFill>
                <a:latin typeface="Manrope"/>
                <a:ea typeface="Manrope"/>
                <a:cs typeface="Manrope"/>
                <a:sym typeface="Manrope"/>
              </a:rPr>
              <a:t>THE TEST</a:t>
            </a:r>
            <a:endParaRPr>
              <a:solidFill>
                <a:srgbClr val="073763"/>
              </a:solidFill>
            </a:endParaRPr>
          </a:p>
          <a:p>
            <a:pPr indent="0" lvl="0" marL="0" marR="0" rtl="0" algn="l">
              <a:lnSpc>
                <a:spcPct val="125000"/>
              </a:lnSpc>
              <a:spcBef>
                <a:spcPts val="1600"/>
              </a:spcBef>
              <a:spcAft>
                <a:spcPts val="0"/>
              </a:spcAft>
              <a:buNone/>
            </a:pPr>
            <a:r>
              <a:rPr b="1" i="0" lang="en-US" sz="3800">
                <a:solidFill>
                  <a:schemeClr val="dk1"/>
                </a:solidFill>
                <a:latin typeface="Manrope"/>
                <a:ea typeface="Manrope"/>
                <a:cs typeface="Manrope"/>
                <a:sym typeface="Manrope"/>
              </a:rPr>
              <a:t>“If this number doubled, would we do anything differently?”</a:t>
            </a:r>
            <a:endParaRPr b="1" sz="2200">
              <a:solidFill>
                <a:schemeClr val="dk1"/>
              </a:solidFill>
            </a:endParaRPr>
          </a:p>
          <a:p>
            <a:pPr indent="0" lvl="0" marL="0" marR="0" rtl="0" algn="l">
              <a:spcBef>
                <a:spcPts val="1400"/>
              </a:spcBef>
              <a:spcAft>
                <a:spcPts val="0"/>
              </a:spcAft>
              <a:buNone/>
            </a:pPr>
            <a:r>
              <a:t/>
            </a:r>
            <a:endParaRPr/>
          </a:p>
        </p:txBody>
      </p:sp>
      <p:pic>
        <p:nvPicPr>
          <p:cNvPr descr="preencoded.png" id="103" name="Google Shape;103;p6"/>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107" name="Shape 107"/>
        <p:cNvGrpSpPr/>
        <p:nvPr/>
      </p:nvGrpSpPr>
      <p:grpSpPr>
        <a:xfrm>
          <a:off x="0" y="0"/>
          <a:ext cx="0" cy="0"/>
          <a:chOff x="0" y="0"/>
          <a:chExt cx="0" cy="0"/>
        </a:xfrm>
      </p:grpSpPr>
      <p:sp>
        <p:nvSpPr>
          <p:cNvPr id="108" name="Google Shape;108;p7"/>
          <p:cNvSpPr/>
          <p:nvPr/>
        </p:nvSpPr>
        <p:spPr>
          <a:xfrm>
            <a:off x="914400" y="2029799"/>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 name="Google Shape;109;p7"/>
          <p:cNvSpPr txBox="1"/>
          <p:nvPr/>
        </p:nvSpPr>
        <p:spPr>
          <a:xfrm>
            <a:off x="1636776" y="1865207"/>
            <a:ext cx="9144000" cy="42976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875">
                <a:solidFill>
                  <a:srgbClr val="7E8FB3"/>
                </a:solidFill>
                <a:latin typeface="Manrope"/>
                <a:ea typeface="Manrope"/>
                <a:cs typeface="Manrope"/>
                <a:sym typeface="Manrope"/>
              </a:rPr>
              <a:t>METRICS THAT MATTER</a:t>
            </a:r>
            <a:endParaRPr/>
          </a:p>
        </p:txBody>
      </p:sp>
      <p:sp>
        <p:nvSpPr>
          <p:cNvPr id="110" name="Google Shape;110;p7"/>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 name="Google Shape;111;p7"/>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112" name="Google Shape;112;p7"/>
          <p:cNvSpPr txBox="1"/>
          <p:nvPr/>
        </p:nvSpPr>
        <p:spPr>
          <a:xfrm>
            <a:off x="914400" y="2679023"/>
            <a:ext cx="11301984" cy="183032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Manrope"/>
                <a:ea typeface="Manrope"/>
                <a:cs typeface="Manrope"/>
                <a:sym typeface="Manrope"/>
              </a:rPr>
              <a:t>Four numbers that track</a:t>
            </a:r>
            <a:br>
              <a:rPr b="1" i="0" lang="en-US" sz="5100">
                <a:solidFill>
                  <a:srgbClr val="F4F7FC"/>
                </a:solidFill>
                <a:latin typeface="Manrope"/>
                <a:ea typeface="Manrope"/>
                <a:cs typeface="Manrope"/>
                <a:sym typeface="Manrope"/>
              </a:rPr>
            </a:br>
            <a:r>
              <a:rPr b="1" i="0" lang="en-US" sz="5100">
                <a:solidFill>
                  <a:srgbClr val="F4F7FC"/>
                </a:solidFill>
                <a:latin typeface="Manrope"/>
                <a:ea typeface="Manrope"/>
                <a:cs typeface="Manrope"/>
                <a:sym typeface="Manrope"/>
              </a:rPr>
              <a:t>disciple-making.</a:t>
            </a:r>
            <a:endParaRPr/>
          </a:p>
        </p:txBody>
      </p:sp>
      <p:sp>
        <p:nvSpPr>
          <p:cNvPr id="113" name="Google Shape;113;p7"/>
          <p:cNvSpPr/>
          <p:nvPr/>
        </p:nvSpPr>
        <p:spPr>
          <a:xfrm>
            <a:off x="914400" y="5029200"/>
            <a:ext cx="10972800" cy="1572768"/>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4" name="Google Shape;114;p7"/>
          <p:cNvSpPr txBox="1"/>
          <p:nvPr/>
        </p:nvSpPr>
        <p:spPr>
          <a:xfrm>
            <a:off x="1481328" y="5413248"/>
            <a:ext cx="1005840" cy="46166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Manrope"/>
                <a:ea typeface="Manrope"/>
                <a:cs typeface="Manrope"/>
                <a:sym typeface="Manrope"/>
              </a:rPr>
              <a:t>01</a:t>
            </a:r>
            <a:endParaRPr/>
          </a:p>
        </p:txBody>
      </p:sp>
      <p:sp>
        <p:nvSpPr>
          <p:cNvPr id="115" name="Google Shape;115;p7"/>
          <p:cNvSpPr txBox="1"/>
          <p:nvPr/>
        </p:nvSpPr>
        <p:spPr>
          <a:xfrm>
            <a:off x="2788920" y="5358384"/>
            <a:ext cx="8412480" cy="100584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a:solidFill>
                  <a:srgbClr val="F4F7FC"/>
                </a:solidFill>
                <a:latin typeface="Manrope"/>
                <a:ea typeface="Manrope"/>
                <a:cs typeface="Manrope"/>
                <a:sym typeface="Manrope"/>
              </a:rPr>
              <a:t>Unique responders</a:t>
            </a:r>
            <a:endParaRPr/>
          </a:p>
          <a:p>
            <a:pPr indent="0" lvl="0" marL="0" marR="0" rtl="0" algn="l">
              <a:lnSpc>
                <a:spcPct val="130000"/>
              </a:lnSpc>
              <a:spcBef>
                <a:spcPts val="800"/>
              </a:spcBef>
              <a:spcAft>
                <a:spcPts val="0"/>
              </a:spcAft>
              <a:buNone/>
            </a:pPr>
            <a:r>
              <a:rPr b="0" i="0" lang="en-US" sz="1950">
                <a:solidFill>
                  <a:srgbClr val="B9C6E0"/>
                </a:solidFill>
                <a:latin typeface="Manrope"/>
                <a:ea typeface="Manrope"/>
                <a:cs typeface="Manrope"/>
                <a:sym typeface="Manrope"/>
              </a:rPr>
              <a:t>The moment a person moves from anonymous to known.</a:t>
            </a:r>
            <a:endParaRPr/>
          </a:p>
        </p:txBody>
      </p:sp>
      <p:sp>
        <p:nvSpPr>
          <p:cNvPr id="116" name="Google Shape;116;p7"/>
          <p:cNvSpPr/>
          <p:nvPr/>
        </p:nvSpPr>
        <p:spPr>
          <a:xfrm>
            <a:off x="914400" y="6812280"/>
            <a:ext cx="10972800" cy="1572768"/>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7" name="Google Shape;117;p7"/>
          <p:cNvSpPr txBox="1"/>
          <p:nvPr/>
        </p:nvSpPr>
        <p:spPr>
          <a:xfrm>
            <a:off x="1481328" y="7196328"/>
            <a:ext cx="1005840" cy="46166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Manrope"/>
                <a:ea typeface="Manrope"/>
                <a:cs typeface="Manrope"/>
                <a:sym typeface="Manrope"/>
              </a:rPr>
              <a:t>02</a:t>
            </a:r>
            <a:endParaRPr/>
          </a:p>
        </p:txBody>
      </p:sp>
      <p:sp>
        <p:nvSpPr>
          <p:cNvPr id="118" name="Google Shape;118;p7"/>
          <p:cNvSpPr txBox="1"/>
          <p:nvPr/>
        </p:nvSpPr>
        <p:spPr>
          <a:xfrm>
            <a:off x="2788920" y="7141464"/>
            <a:ext cx="8412480" cy="100584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a:solidFill>
                  <a:srgbClr val="F4F7FC"/>
                </a:solidFill>
                <a:latin typeface="Manrope"/>
                <a:ea typeface="Manrope"/>
                <a:cs typeface="Manrope"/>
                <a:sym typeface="Manrope"/>
              </a:rPr>
              <a:t>Ongoing conversations</a:t>
            </a:r>
            <a:endParaRPr/>
          </a:p>
          <a:p>
            <a:pPr indent="0" lvl="0" marL="0" marR="0" rtl="0" algn="l">
              <a:lnSpc>
                <a:spcPct val="130000"/>
              </a:lnSpc>
              <a:spcBef>
                <a:spcPts val="800"/>
              </a:spcBef>
              <a:spcAft>
                <a:spcPts val="0"/>
              </a:spcAft>
              <a:buNone/>
            </a:pPr>
            <a:r>
              <a:rPr b="0" i="0" lang="en-US" sz="1950">
                <a:solidFill>
                  <a:srgbClr val="B9C6E0"/>
                </a:solidFill>
                <a:latin typeface="Manrope"/>
                <a:ea typeface="Manrope"/>
                <a:cs typeface="Manrope"/>
                <a:sym typeface="Manrope"/>
              </a:rPr>
              <a:t>Sustained back-and-forth — not a single reply.</a:t>
            </a:r>
            <a:endParaRPr/>
          </a:p>
        </p:txBody>
      </p:sp>
      <p:sp>
        <p:nvSpPr>
          <p:cNvPr id="119" name="Google Shape;119;p7"/>
          <p:cNvSpPr/>
          <p:nvPr/>
        </p:nvSpPr>
        <p:spPr>
          <a:xfrm>
            <a:off x="914400" y="8595360"/>
            <a:ext cx="10972800" cy="1572768"/>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0" name="Google Shape;120;p7"/>
          <p:cNvSpPr txBox="1"/>
          <p:nvPr/>
        </p:nvSpPr>
        <p:spPr>
          <a:xfrm>
            <a:off x="1481328" y="8979408"/>
            <a:ext cx="1005840" cy="46166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Manrope"/>
                <a:ea typeface="Manrope"/>
                <a:cs typeface="Manrope"/>
                <a:sym typeface="Manrope"/>
              </a:rPr>
              <a:t>03</a:t>
            </a:r>
            <a:endParaRPr/>
          </a:p>
        </p:txBody>
      </p:sp>
      <p:sp>
        <p:nvSpPr>
          <p:cNvPr id="121" name="Google Shape;121;p7"/>
          <p:cNvSpPr txBox="1"/>
          <p:nvPr/>
        </p:nvSpPr>
        <p:spPr>
          <a:xfrm>
            <a:off x="2788920" y="8924544"/>
            <a:ext cx="8412480" cy="100584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a:solidFill>
                  <a:srgbClr val="F4F7FC"/>
                </a:solidFill>
                <a:latin typeface="Manrope"/>
                <a:ea typeface="Manrope"/>
                <a:cs typeface="Manrope"/>
                <a:sym typeface="Manrope"/>
              </a:rPr>
              <a:t>Professions of faith</a:t>
            </a:r>
            <a:endParaRPr/>
          </a:p>
          <a:p>
            <a:pPr indent="0" lvl="0" marL="0" marR="0" rtl="0" algn="l">
              <a:lnSpc>
                <a:spcPct val="130000"/>
              </a:lnSpc>
              <a:spcBef>
                <a:spcPts val="800"/>
              </a:spcBef>
              <a:spcAft>
                <a:spcPts val="0"/>
              </a:spcAft>
              <a:buNone/>
            </a:pPr>
            <a:r>
              <a:rPr b="0" i="0" lang="en-US" sz="1950">
                <a:solidFill>
                  <a:srgbClr val="B9C6E0"/>
                </a:solidFill>
                <a:latin typeface="Manrope"/>
                <a:ea typeface="Manrope"/>
                <a:cs typeface="Manrope"/>
                <a:sym typeface="Manrope"/>
              </a:rPr>
              <a:t>Given in the context of relationship and real conversation.</a:t>
            </a:r>
            <a:endParaRPr/>
          </a:p>
        </p:txBody>
      </p:sp>
      <p:sp>
        <p:nvSpPr>
          <p:cNvPr id="122" name="Google Shape;122;p7"/>
          <p:cNvSpPr/>
          <p:nvPr/>
        </p:nvSpPr>
        <p:spPr>
          <a:xfrm>
            <a:off x="914400" y="10378440"/>
            <a:ext cx="10972800" cy="1572768"/>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3" name="Google Shape;123;p7"/>
          <p:cNvSpPr txBox="1"/>
          <p:nvPr/>
        </p:nvSpPr>
        <p:spPr>
          <a:xfrm>
            <a:off x="1481328" y="10762488"/>
            <a:ext cx="1005840" cy="46166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000">
                <a:solidFill>
                  <a:srgbClr val="FFC000"/>
                </a:solidFill>
                <a:latin typeface="Manrope"/>
                <a:ea typeface="Manrope"/>
                <a:cs typeface="Manrope"/>
                <a:sym typeface="Manrope"/>
              </a:rPr>
              <a:t>04</a:t>
            </a:r>
            <a:endParaRPr/>
          </a:p>
        </p:txBody>
      </p:sp>
      <p:sp>
        <p:nvSpPr>
          <p:cNvPr id="124" name="Google Shape;124;p7"/>
          <p:cNvSpPr txBox="1"/>
          <p:nvPr/>
        </p:nvSpPr>
        <p:spPr>
          <a:xfrm>
            <a:off x="2788920" y="10707624"/>
            <a:ext cx="8412480" cy="100584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a:solidFill>
                  <a:srgbClr val="F4F7FC"/>
                </a:solidFill>
                <a:latin typeface="Manrope"/>
                <a:ea typeface="Manrope"/>
                <a:cs typeface="Manrope"/>
                <a:sym typeface="Manrope"/>
              </a:rPr>
              <a:t>Community connection</a:t>
            </a:r>
            <a:endParaRPr/>
          </a:p>
          <a:p>
            <a:pPr indent="0" lvl="0" marL="0" marR="0" rtl="0" algn="l">
              <a:lnSpc>
                <a:spcPct val="130000"/>
              </a:lnSpc>
              <a:spcBef>
                <a:spcPts val="800"/>
              </a:spcBef>
              <a:spcAft>
                <a:spcPts val="0"/>
              </a:spcAft>
              <a:buNone/>
            </a:pPr>
            <a:r>
              <a:rPr b="0" i="0" lang="en-US" sz="1950">
                <a:solidFill>
                  <a:srgbClr val="B9C6E0"/>
                </a:solidFill>
                <a:latin typeface="Manrope"/>
                <a:ea typeface="Manrope"/>
                <a:cs typeface="Manrope"/>
                <a:sym typeface="Manrope"/>
              </a:rPr>
              <a:t>An online group, a local meet-up, a church — any real next step.</a:t>
            </a:r>
            <a:endParaRPr/>
          </a:p>
        </p:txBody>
      </p:sp>
      <p:sp>
        <p:nvSpPr>
          <p:cNvPr id="125" name="Google Shape;125;p7"/>
          <p:cNvSpPr/>
          <p:nvPr/>
        </p:nvSpPr>
        <p:spPr>
          <a:xfrm>
            <a:off x="914400" y="12335255"/>
            <a:ext cx="10972800" cy="2679191"/>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6" name="Google Shape;126;p7"/>
          <p:cNvSpPr/>
          <p:nvPr/>
        </p:nvSpPr>
        <p:spPr>
          <a:xfrm>
            <a:off x="914400" y="12573000"/>
            <a:ext cx="82296" cy="205740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7" name="Google Shape;127;p7"/>
          <p:cNvSpPr txBox="1"/>
          <p:nvPr/>
        </p:nvSpPr>
        <p:spPr>
          <a:xfrm>
            <a:off x="1691640" y="12847320"/>
            <a:ext cx="3017400" cy="1108200"/>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i="0" lang="en-US" sz="7200">
                <a:solidFill>
                  <a:srgbClr val="8CB0F0"/>
                </a:solidFill>
                <a:latin typeface="Manrope"/>
                <a:ea typeface="Manrope"/>
                <a:cs typeface="Manrope"/>
                <a:sym typeface="Manrope"/>
              </a:rPr>
              <a:t>80%+</a:t>
            </a:r>
            <a:endParaRPr/>
          </a:p>
        </p:txBody>
      </p:sp>
      <p:sp>
        <p:nvSpPr>
          <p:cNvPr id="128" name="Google Shape;128;p7"/>
          <p:cNvSpPr txBox="1"/>
          <p:nvPr/>
        </p:nvSpPr>
        <p:spPr>
          <a:xfrm>
            <a:off x="5029200" y="12412754"/>
            <a:ext cx="6126480" cy="2377895"/>
          </a:xfrm>
          <a:prstGeom prst="rect">
            <a:avLst/>
          </a:prstGeom>
          <a:noFill/>
          <a:ln>
            <a:noFill/>
          </a:ln>
        </p:spPr>
        <p:txBody>
          <a:bodyPr anchorCtr="0" anchor="ctr" bIns="0" lIns="0" spcFirstLastPara="1" rIns="0" wrap="square" tIns="0">
            <a:spAutoFit/>
          </a:bodyPr>
          <a:lstStyle/>
          <a:p>
            <a:pPr indent="0" lvl="0" marL="0" marR="0" rtl="0" algn="l">
              <a:lnSpc>
                <a:spcPct val="132000"/>
              </a:lnSpc>
              <a:spcBef>
                <a:spcPts val="0"/>
              </a:spcBef>
              <a:spcAft>
                <a:spcPts val="0"/>
              </a:spcAft>
              <a:buNone/>
            </a:pPr>
            <a:r>
              <a:rPr b="1" i="0" lang="en-US" sz="3200">
                <a:solidFill>
                  <a:srgbClr val="F4F7FC"/>
                </a:solidFill>
                <a:latin typeface="Manrope"/>
                <a:ea typeface="Manrope"/>
                <a:cs typeface="Manrope"/>
                <a:sym typeface="Manrope"/>
              </a:rPr>
              <a:t>greater likelihood of a spiritual decision</a:t>
            </a:r>
            <a:br>
              <a:rPr b="0" i="0" lang="en-US" sz="2800">
                <a:solidFill>
                  <a:srgbClr val="B9C6E0"/>
                </a:solidFill>
                <a:latin typeface="Manrope"/>
                <a:ea typeface="Manrope"/>
                <a:cs typeface="Manrope"/>
                <a:sym typeface="Manrope"/>
              </a:rPr>
            </a:br>
            <a:r>
              <a:rPr b="0" i="0" lang="en-US" sz="2800">
                <a:solidFill>
                  <a:srgbClr val="B9C6E0"/>
                </a:solidFill>
                <a:latin typeface="Manrope"/>
                <a:ea typeface="Manrope"/>
                <a:cs typeface="Manrope"/>
                <a:sym typeface="Manrope"/>
              </a:rPr>
              <a:t>once a conversation passes seven back-and-forth exchanges.</a:t>
            </a:r>
            <a:endParaRPr/>
          </a:p>
        </p:txBody>
      </p:sp>
      <p:pic>
        <p:nvPicPr>
          <p:cNvPr descr="preencoded.png" id="129" name="Google Shape;129;p7"/>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B33"/>
        </a:solidFill>
      </p:bgPr>
    </p:bg>
    <p:spTree>
      <p:nvGrpSpPr>
        <p:cNvPr id="133" name="Shape 133"/>
        <p:cNvGrpSpPr/>
        <p:nvPr/>
      </p:nvGrpSpPr>
      <p:grpSpPr>
        <a:xfrm>
          <a:off x="0" y="0"/>
          <a:ext cx="0" cy="0"/>
          <a:chOff x="0" y="0"/>
          <a:chExt cx="0" cy="0"/>
        </a:xfrm>
      </p:grpSpPr>
      <p:sp>
        <p:nvSpPr>
          <p:cNvPr id="134" name="Google Shape;134;p9"/>
          <p:cNvSpPr/>
          <p:nvPr/>
        </p:nvSpPr>
        <p:spPr>
          <a:xfrm>
            <a:off x="914400" y="3246697"/>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 name="Google Shape;135;p9"/>
          <p:cNvSpPr txBox="1"/>
          <p:nvPr/>
        </p:nvSpPr>
        <p:spPr>
          <a:xfrm>
            <a:off x="1636776" y="3082105"/>
            <a:ext cx="9144000" cy="28854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875">
                <a:solidFill>
                  <a:srgbClr val="7E8FB3"/>
                </a:solidFill>
                <a:latin typeface="Manrope"/>
                <a:ea typeface="Manrope"/>
                <a:cs typeface="Manrope"/>
                <a:sym typeface="Manrope"/>
              </a:rPr>
              <a:t>QUALITY OVER QUANTITY</a:t>
            </a:r>
            <a:endParaRPr b="1" i="0" sz="1875">
              <a:solidFill>
                <a:srgbClr val="7E8FB3"/>
              </a:solidFill>
              <a:latin typeface="Manrope"/>
              <a:ea typeface="Manrope"/>
              <a:cs typeface="Manrope"/>
              <a:sym typeface="Manrope"/>
            </a:endParaRPr>
          </a:p>
        </p:txBody>
      </p:sp>
      <p:sp>
        <p:nvSpPr>
          <p:cNvPr id="136" name="Google Shape;136;p9"/>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7" name="Google Shape;137;p9"/>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138" name="Google Shape;138;p9"/>
          <p:cNvSpPr txBox="1"/>
          <p:nvPr/>
        </p:nvSpPr>
        <p:spPr>
          <a:xfrm>
            <a:off x="914400" y="3895921"/>
            <a:ext cx="11301984" cy="1605952"/>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100">
                <a:solidFill>
                  <a:srgbClr val="F4F7FC"/>
                </a:solidFill>
                <a:latin typeface="Manrope"/>
                <a:ea typeface="Manrope"/>
                <a:cs typeface="Manrope"/>
                <a:sym typeface="Manrope"/>
              </a:rPr>
              <a:t>Spiritual change isn't transactional.</a:t>
            </a:r>
            <a:br>
              <a:rPr b="1" i="0" lang="en-US" sz="5100">
                <a:solidFill>
                  <a:srgbClr val="F4F7FC"/>
                </a:solidFill>
                <a:latin typeface="Manrope"/>
                <a:ea typeface="Manrope"/>
                <a:cs typeface="Manrope"/>
                <a:sym typeface="Manrope"/>
              </a:rPr>
            </a:br>
            <a:r>
              <a:rPr b="1" i="0" lang="en-US" sz="5100">
                <a:solidFill>
                  <a:srgbClr val="F4F7FC"/>
                </a:solidFill>
                <a:latin typeface="Manrope"/>
                <a:ea typeface="Manrope"/>
                <a:cs typeface="Manrope"/>
                <a:sym typeface="Manrope"/>
              </a:rPr>
              <a:t>It's relational.</a:t>
            </a:r>
            <a:endParaRPr/>
          </a:p>
        </p:txBody>
      </p:sp>
      <p:sp>
        <p:nvSpPr>
          <p:cNvPr id="139" name="Google Shape;139;p9"/>
          <p:cNvSpPr txBox="1"/>
          <p:nvPr/>
        </p:nvSpPr>
        <p:spPr>
          <a:xfrm>
            <a:off x="914400" y="6556128"/>
            <a:ext cx="10972800" cy="4271169"/>
          </a:xfrm>
          <a:prstGeom prst="rect">
            <a:avLst/>
          </a:prstGeom>
          <a:noFill/>
          <a:ln>
            <a:noFill/>
          </a:ln>
        </p:spPr>
        <p:txBody>
          <a:bodyPr anchorCtr="0" anchor="t" bIns="0" lIns="0" spcFirstLastPara="1" rIns="0" wrap="square" tIns="0">
            <a:spAutoFit/>
          </a:bodyPr>
          <a:lstStyle/>
          <a:p>
            <a:pPr indent="-400000" lvl="0" marL="400000" marR="0" rtl="0" algn="l">
              <a:lnSpc>
                <a:spcPct val="138000"/>
              </a:lnSpc>
              <a:spcBef>
                <a:spcPts val="0"/>
              </a:spcBef>
              <a:spcAft>
                <a:spcPts val="0"/>
              </a:spcAft>
              <a:buNone/>
            </a:pPr>
            <a:r>
              <a:rPr b="1" i="0" lang="en-US" sz="2400">
                <a:solidFill>
                  <a:srgbClr val="4F86E9"/>
                </a:solidFill>
                <a:latin typeface="Manrope"/>
                <a:ea typeface="Manrope"/>
                <a:cs typeface="Manrope"/>
                <a:sym typeface="Manrope"/>
              </a:rPr>
              <a:t>—   </a:t>
            </a:r>
            <a:r>
              <a:rPr b="1" i="0" lang="en-US" sz="2800">
                <a:solidFill>
                  <a:srgbClr val="F4F7FC"/>
                </a:solidFill>
                <a:latin typeface="Manrope"/>
                <a:ea typeface="Manrope"/>
                <a:cs typeface="Manrope"/>
                <a:sym typeface="Manrope"/>
              </a:rPr>
              <a:t>Don't measure everything.  </a:t>
            </a:r>
            <a:r>
              <a:rPr b="0" i="0" lang="en-US" sz="2800">
                <a:solidFill>
                  <a:srgbClr val="B9C6E0"/>
                </a:solidFill>
                <a:latin typeface="Manrope"/>
                <a:ea typeface="Manrope"/>
                <a:cs typeface="Manrope"/>
                <a:sym typeface="Manrope"/>
              </a:rPr>
              <a:t>Focus attention on the few metrics that carry meaning.</a:t>
            </a:r>
            <a:endParaRPr/>
          </a:p>
          <a:p>
            <a:pPr indent="-400000" lvl="0" marL="400000" marR="0" rtl="0" algn="l">
              <a:lnSpc>
                <a:spcPct val="138000"/>
              </a:lnSpc>
              <a:spcBef>
                <a:spcPts val="3000"/>
              </a:spcBef>
              <a:spcAft>
                <a:spcPts val="0"/>
              </a:spcAft>
              <a:buNone/>
            </a:pPr>
            <a:r>
              <a:rPr b="1" i="0" lang="en-US" sz="2400">
                <a:solidFill>
                  <a:srgbClr val="4F86E9"/>
                </a:solidFill>
                <a:latin typeface="Manrope"/>
                <a:ea typeface="Manrope"/>
                <a:cs typeface="Manrope"/>
                <a:sym typeface="Manrope"/>
              </a:rPr>
              <a:t>—   </a:t>
            </a:r>
            <a:r>
              <a:rPr b="1" i="0" lang="en-US" sz="2800">
                <a:solidFill>
                  <a:srgbClr val="F4F7FC"/>
                </a:solidFill>
                <a:latin typeface="Manrope"/>
                <a:ea typeface="Manrope"/>
                <a:cs typeface="Manrope"/>
                <a:sym typeface="Manrope"/>
              </a:rPr>
              <a:t>Capture stories as data.  </a:t>
            </a:r>
            <a:r>
              <a:rPr b="0" i="0" lang="en-US" sz="2800">
                <a:solidFill>
                  <a:srgbClr val="B9C6E0"/>
                </a:solidFill>
                <a:latin typeface="Manrope"/>
                <a:ea typeface="Manrope"/>
                <a:cs typeface="Manrope"/>
                <a:sym typeface="Manrope"/>
              </a:rPr>
              <a:t>Mine unstructured conversations for insight and learning — there is real signal in there.</a:t>
            </a:r>
            <a:endParaRPr/>
          </a:p>
          <a:p>
            <a:pPr indent="-400000" lvl="0" marL="400000" marR="0" rtl="0" algn="l">
              <a:lnSpc>
                <a:spcPct val="138000"/>
              </a:lnSpc>
              <a:spcBef>
                <a:spcPts val="3000"/>
              </a:spcBef>
              <a:spcAft>
                <a:spcPts val="0"/>
              </a:spcAft>
              <a:buNone/>
            </a:pPr>
            <a:r>
              <a:rPr b="1" i="0" lang="en-US" sz="2400">
                <a:solidFill>
                  <a:srgbClr val="4F86E9"/>
                </a:solidFill>
                <a:latin typeface="Manrope"/>
                <a:ea typeface="Manrope"/>
                <a:cs typeface="Manrope"/>
                <a:sym typeface="Manrope"/>
              </a:rPr>
              <a:t>—   </a:t>
            </a:r>
            <a:r>
              <a:rPr b="1" i="0" lang="en-US" sz="2800">
                <a:solidFill>
                  <a:srgbClr val="F4F7FC"/>
                </a:solidFill>
                <a:latin typeface="Manrope"/>
                <a:ea typeface="Manrope"/>
                <a:cs typeface="Manrope"/>
                <a:sym typeface="Manrope"/>
              </a:rPr>
              <a:t>Log spiritual milestones.  </a:t>
            </a:r>
            <a:r>
              <a:rPr b="0" i="0" lang="en-US" sz="2800">
                <a:solidFill>
                  <a:srgbClr val="B9C6E0"/>
                </a:solidFill>
                <a:latin typeface="Manrope"/>
                <a:ea typeface="Manrope"/>
                <a:cs typeface="Manrope"/>
                <a:sym typeface="Manrope"/>
              </a:rPr>
              <a:t>These qualitative scores belong in your system, not just in someone's memory.</a:t>
            </a:r>
            <a:endParaRPr b="0" i="0" sz="2400">
              <a:solidFill>
                <a:srgbClr val="B9C6E0"/>
              </a:solidFill>
              <a:latin typeface="Manrope"/>
              <a:ea typeface="Manrope"/>
              <a:cs typeface="Manrope"/>
              <a:sym typeface="Manrope"/>
            </a:endParaRPr>
          </a:p>
        </p:txBody>
      </p:sp>
      <p:sp>
        <p:nvSpPr>
          <p:cNvPr id="140" name="Google Shape;140;p9"/>
          <p:cNvSpPr/>
          <p:nvPr/>
        </p:nvSpPr>
        <p:spPr>
          <a:xfrm>
            <a:off x="914400" y="12527280"/>
            <a:ext cx="82296" cy="1199388"/>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9"/>
          <p:cNvSpPr txBox="1"/>
          <p:nvPr/>
        </p:nvSpPr>
        <p:spPr>
          <a:xfrm>
            <a:off x="1481328" y="12435840"/>
            <a:ext cx="10735200" cy="1479600"/>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4450">
                <a:solidFill>
                  <a:srgbClr val="F1C232"/>
                </a:solidFill>
                <a:latin typeface="Manrope"/>
                <a:ea typeface="Manrope"/>
                <a:cs typeface="Manrope"/>
                <a:sym typeface="Manrope"/>
              </a:rPr>
              <a:t>Numbers tell you what happened.</a:t>
            </a:r>
            <a:br>
              <a:rPr b="1" i="0" lang="en-US" sz="4450">
                <a:solidFill>
                  <a:srgbClr val="F1C232"/>
                </a:solidFill>
                <a:latin typeface="Manrope"/>
                <a:ea typeface="Manrope"/>
                <a:cs typeface="Manrope"/>
                <a:sym typeface="Manrope"/>
              </a:rPr>
            </a:br>
            <a:r>
              <a:rPr b="1" i="0" lang="en-US" sz="4450">
                <a:solidFill>
                  <a:srgbClr val="F1C232"/>
                </a:solidFill>
                <a:latin typeface="Manrope"/>
                <a:ea typeface="Manrope"/>
                <a:cs typeface="Manrope"/>
                <a:sym typeface="Manrope"/>
              </a:rPr>
              <a:t>Stories tell you whether it mattered.</a:t>
            </a:r>
            <a:endParaRPr sz="2400">
              <a:solidFill>
                <a:srgbClr val="F1C232"/>
              </a:solidFill>
            </a:endParaRPr>
          </a:p>
        </p:txBody>
      </p:sp>
      <p:pic>
        <p:nvPicPr>
          <p:cNvPr descr="preencoded.png" id="142" name="Google Shape;142;p9"/>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526"/>
        </a:solidFill>
      </p:bgPr>
    </p:bg>
    <p:spTree>
      <p:nvGrpSpPr>
        <p:cNvPr id="146" name="Shape 146"/>
        <p:cNvGrpSpPr/>
        <p:nvPr/>
      </p:nvGrpSpPr>
      <p:grpSpPr>
        <a:xfrm>
          <a:off x="0" y="0"/>
          <a:ext cx="0" cy="0"/>
          <a:chOff x="0" y="0"/>
          <a:chExt cx="0" cy="0"/>
        </a:xfrm>
      </p:grpSpPr>
      <p:sp>
        <p:nvSpPr>
          <p:cNvPr id="147" name="Google Shape;147;p10"/>
          <p:cNvSpPr/>
          <p:nvPr/>
        </p:nvSpPr>
        <p:spPr>
          <a:xfrm>
            <a:off x="914400" y="2169414"/>
            <a:ext cx="530352" cy="54864"/>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8" name="Google Shape;148;p10"/>
          <p:cNvSpPr txBox="1"/>
          <p:nvPr/>
        </p:nvSpPr>
        <p:spPr>
          <a:xfrm>
            <a:off x="1636776" y="2004822"/>
            <a:ext cx="9144000" cy="288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875">
                <a:solidFill>
                  <a:srgbClr val="7E8FB3"/>
                </a:solidFill>
                <a:latin typeface="Manrope"/>
                <a:ea typeface="Manrope"/>
                <a:cs typeface="Manrope"/>
                <a:sym typeface="Manrope"/>
              </a:rPr>
              <a:t>OPTIMIZATION </a:t>
            </a:r>
            <a:endParaRPr/>
          </a:p>
        </p:txBody>
      </p:sp>
      <p:sp>
        <p:nvSpPr>
          <p:cNvPr id="149" name="Google Shape;149;p10"/>
          <p:cNvSpPr/>
          <p:nvPr/>
        </p:nvSpPr>
        <p:spPr>
          <a:xfrm>
            <a:off x="914400" y="14996159"/>
            <a:ext cx="10972800" cy="18288"/>
          </a:xfrm>
          <a:prstGeom prst="rect">
            <a:avLst/>
          </a:prstGeom>
          <a:solidFill>
            <a:srgbClr val="2A3B63"/>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0" name="Google Shape;150;p10"/>
          <p:cNvSpPr txBox="1"/>
          <p:nvPr/>
        </p:nvSpPr>
        <p:spPr>
          <a:xfrm>
            <a:off x="914400" y="15352776"/>
            <a:ext cx="8961120" cy="38404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500">
                <a:solidFill>
                  <a:srgbClr val="7E8FB3"/>
                </a:solidFill>
                <a:latin typeface="Manrope"/>
                <a:ea typeface="Manrope"/>
                <a:cs typeface="Manrope"/>
                <a:sym typeface="Manrope"/>
              </a:rPr>
              <a:t>METRICS THAT MATTER  ·  DIGITAL PATHWAYS SUMMIT 2026</a:t>
            </a:r>
            <a:endParaRPr/>
          </a:p>
        </p:txBody>
      </p:sp>
      <p:sp>
        <p:nvSpPr>
          <p:cNvPr id="151" name="Google Shape;151;p10"/>
          <p:cNvSpPr txBox="1"/>
          <p:nvPr/>
        </p:nvSpPr>
        <p:spPr>
          <a:xfrm>
            <a:off x="914400" y="2818638"/>
            <a:ext cx="11301984" cy="2032254"/>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None/>
            </a:pPr>
            <a:r>
              <a:rPr b="1" i="0" lang="en-US" sz="5850">
                <a:solidFill>
                  <a:srgbClr val="F4F7FC"/>
                </a:solidFill>
                <a:latin typeface="Manrope"/>
                <a:ea typeface="Manrope"/>
                <a:cs typeface="Manrope"/>
                <a:sym typeface="Manrope"/>
              </a:rPr>
              <a:t>Slow is smooth.</a:t>
            </a:r>
            <a:br>
              <a:rPr b="1" i="0" lang="en-US" sz="5850">
                <a:solidFill>
                  <a:srgbClr val="F4F7FC"/>
                </a:solidFill>
                <a:latin typeface="Manrope"/>
                <a:ea typeface="Manrope"/>
                <a:cs typeface="Manrope"/>
                <a:sym typeface="Manrope"/>
              </a:rPr>
            </a:br>
            <a:r>
              <a:rPr b="1" i="0" lang="en-US" sz="5850">
                <a:solidFill>
                  <a:srgbClr val="F4F7FC"/>
                </a:solidFill>
                <a:latin typeface="Manrope"/>
                <a:ea typeface="Manrope"/>
                <a:cs typeface="Manrope"/>
                <a:sym typeface="Manrope"/>
              </a:rPr>
              <a:t>Smooth is fast.</a:t>
            </a:r>
            <a:endParaRPr/>
          </a:p>
        </p:txBody>
      </p:sp>
      <p:sp>
        <p:nvSpPr>
          <p:cNvPr id="152" name="Google Shape;152;p10"/>
          <p:cNvSpPr/>
          <p:nvPr/>
        </p:nvSpPr>
        <p:spPr>
          <a:xfrm>
            <a:off x="914400" y="8686800"/>
            <a:ext cx="82296" cy="1199388"/>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3" name="Google Shape;153;p10"/>
          <p:cNvSpPr txBox="1"/>
          <p:nvPr/>
        </p:nvSpPr>
        <p:spPr>
          <a:xfrm>
            <a:off x="1481328" y="8595360"/>
            <a:ext cx="10735056" cy="1382268"/>
          </a:xfrm>
          <a:prstGeom prst="rect">
            <a:avLst/>
          </a:prstGeom>
          <a:noFill/>
          <a:ln>
            <a:noFill/>
          </a:ln>
        </p:spPr>
        <p:txBody>
          <a:bodyPr anchorCtr="0" anchor="t" bIns="0" lIns="0" spcFirstLastPara="1" rIns="0" wrap="square" tIns="0">
            <a:spAutoFit/>
          </a:bodyPr>
          <a:lstStyle/>
          <a:p>
            <a:pPr indent="0" lvl="0" marL="0" marR="0" rtl="0" algn="l">
              <a:lnSpc>
                <a:spcPct val="115999"/>
              </a:lnSpc>
              <a:spcBef>
                <a:spcPts val="0"/>
              </a:spcBef>
              <a:spcAft>
                <a:spcPts val="0"/>
              </a:spcAft>
              <a:buNone/>
            </a:pPr>
            <a:r>
              <a:rPr b="1" i="0" lang="en-US" sz="3450">
                <a:solidFill>
                  <a:srgbClr val="F4F7FC"/>
                </a:solidFill>
                <a:latin typeface="Manrope"/>
                <a:ea typeface="Manrope"/>
                <a:cs typeface="Manrope"/>
                <a:sym typeface="Manrope"/>
              </a:rPr>
              <a:t>Remove friction from their path</a:t>
            </a:r>
            <a:br>
              <a:rPr b="1" i="0" lang="en-US" sz="3450">
                <a:solidFill>
                  <a:srgbClr val="F4F7FC"/>
                </a:solidFill>
                <a:latin typeface="Manrope"/>
                <a:ea typeface="Manrope"/>
                <a:cs typeface="Manrope"/>
                <a:sym typeface="Manrope"/>
              </a:rPr>
            </a:br>
            <a:r>
              <a:rPr b="1" i="0" lang="en-US" sz="3450">
                <a:solidFill>
                  <a:srgbClr val="F4F7FC"/>
                </a:solidFill>
                <a:latin typeface="Manrope"/>
                <a:ea typeface="Manrope"/>
                <a:cs typeface="Manrope"/>
                <a:sym typeface="Manrope"/>
              </a:rPr>
              <a:t>without rushing them down it.</a:t>
            </a:r>
            <a:endParaRPr/>
          </a:p>
        </p:txBody>
      </p:sp>
      <p:sp>
        <p:nvSpPr>
          <p:cNvPr id="154" name="Google Shape;154;p10"/>
          <p:cNvSpPr/>
          <p:nvPr/>
        </p:nvSpPr>
        <p:spPr>
          <a:xfrm>
            <a:off x="914400" y="11704320"/>
            <a:ext cx="10972800" cy="2606040"/>
          </a:xfrm>
          <a:prstGeom prst="rect">
            <a:avLst/>
          </a:prstGeom>
          <a:solidFill>
            <a:srgbClr val="16264A"/>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55" name="Google Shape;155;p10"/>
          <p:cNvSpPr/>
          <p:nvPr/>
        </p:nvSpPr>
        <p:spPr>
          <a:xfrm>
            <a:off x="914400" y="11704320"/>
            <a:ext cx="82296" cy="2606040"/>
          </a:xfrm>
          <a:prstGeom prst="rect">
            <a:avLst/>
          </a:prstGeom>
          <a:solidFill>
            <a:srgbClr val="4F86E9"/>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6" name="Google Shape;156;p10"/>
          <p:cNvSpPr txBox="1"/>
          <p:nvPr/>
        </p:nvSpPr>
        <p:spPr>
          <a:xfrm>
            <a:off x="1691639" y="11907521"/>
            <a:ext cx="10195500" cy="1190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800">
                <a:solidFill>
                  <a:srgbClr val="FFC000"/>
                </a:solidFill>
                <a:latin typeface="Manrope"/>
                <a:ea typeface="Manrope"/>
                <a:cs typeface="Manrope"/>
                <a:sym typeface="Manrope"/>
              </a:rPr>
              <a:t>RESPONSE TIME IS AN OUTCOME, NOT A TARGET</a:t>
            </a:r>
            <a:endParaRPr b="1"/>
          </a:p>
          <a:p>
            <a:pPr indent="0" lvl="0" marL="0" marR="0" rtl="0" algn="l">
              <a:lnSpc>
                <a:spcPct val="142000"/>
              </a:lnSpc>
              <a:spcBef>
                <a:spcPts val="1600"/>
              </a:spcBef>
              <a:spcAft>
                <a:spcPts val="0"/>
              </a:spcAft>
              <a:buNone/>
            </a:pPr>
            <a:r>
              <a:rPr b="0" i="0" lang="en-US" sz="3600">
                <a:solidFill>
                  <a:srgbClr val="B9C6E0"/>
                </a:solidFill>
                <a:latin typeface="Manrope"/>
                <a:ea typeface="Manrope"/>
                <a:cs typeface="Manrope"/>
                <a:sym typeface="Manrope"/>
              </a:rPr>
              <a:t>Chase the signal, not the stopwatch.</a:t>
            </a:r>
            <a:endParaRPr/>
          </a:p>
        </p:txBody>
      </p:sp>
      <p:pic>
        <p:nvPicPr>
          <p:cNvPr descr="preencoded.png" id="157" name="Google Shape;157;p10"/>
          <p:cNvPicPr preferRelativeResize="0"/>
          <p:nvPr/>
        </p:nvPicPr>
        <p:blipFill rotWithShape="1">
          <a:blip r:embed="rId3">
            <a:alphaModFix/>
          </a:blip>
          <a:srcRect b="0" l="0" r="0" t="0"/>
          <a:stretch/>
        </p:blipFill>
        <p:spPr>
          <a:xfrm>
            <a:off x="5114555" y="1024825"/>
            <a:ext cx="2531750" cy="8399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2026-07-11T15:08:53Z</dcterms:created>
  <dc:creator>PptxGenJS</dc:creator>
</cp:coreProperties>
</file>