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16459200" cx="128016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84">
          <p15:clr>
            <a:srgbClr val="747775"/>
          </p15:clr>
        </p15:guide>
        <p15:guide id="2" pos="403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84" orient="horz"/>
        <p:guide pos="403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95821" y="685800"/>
            <a:ext cx="2667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93813c957_1_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 name="Google Shape;52;g3f93813c957_1_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Crowd to Core — turning a broad audience into a committed core. I want to share Saddleback's current online church model: not our whole digital strategy, but specifically how we think about our Online Community — the area I've spent the most time building over the last decade.</a:t>
            </a:r>
            <a:endParaRPr/>
          </a:p>
        </p:txBody>
      </p:sp>
      <p:sp>
        <p:nvSpPr>
          <p:cNvPr id="53" name="Google Shape;53;g3f93813c957_1_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f93813c957_1_14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6" name="Google Shape;206;g3f93813c957_1_14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We have one big number goal for how many new Extensions we want to start a year, and a five-year goal as well. Our budget, staffing, programming, and everything else is centered around our objective of Extensions.</a:t>
            </a:r>
            <a:endParaRPr/>
          </a:p>
        </p:txBody>
      </p:sp>
      <p:sp>
        <p:nvSpPr>
          <p:cNvPr id="207" name="Google Shape;207;g3f93813c957_1_14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f93813c957_1_15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8" name="Google Shape;218;g3f93813c957_1_15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Now let me tell it as a story. A boss had me do a vision-story exercise almost ten years ago, and it was surprisingly helpful for visualizing what we needed to build. This is the Online Community vision story — and it's been fulfilled many times over.</a:t>
            </a:r>
            <a:endParaRPr/>
          </a:p>
        </p:txBody>
      </p:sp>
      <p:sp>
        <p:nvSpPr>
          <p:cNvPr id="219" name="Google Shape;219;g3f93813c957_1_15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f93813c957_1_17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2" name="Google Shape;232;g3f93813c957_1_17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I'd highly recommend writing down your vision story. Mine has changed over the years as new programs and objectives were added, but the general idea hasn't. Here's the Online Community vision story.</a:t>
            </a:r>
            <a:endParaRPr/>
          </a:p>
        </p:txBody>
      </p:sp>
      <p:sp>
        <p:nvSpPr>
          <p:cNvPr id="233" name="Google Shape;233;g3f93813c957_1_17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f93813c957_1_18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4" name="Google Shape;244;g3f93813c957_1_18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Before the story, here's the shape of it — six moves from crowd to core: watch, respond, belong, connect, contribute, and launch. Watch James travel all six.</a:t>
            </a:r>
            <a:endParaRPr/>
          </a:p>
        </p:txBody>
      </p:sp>
      <p:sp>
        <p:nvSpPr>
          <p:cNvPr id="245" name="Google Shape;245;g3f93813c957_1_182: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f93813c957_1_2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3" name="Google Shape;273;g3f93813c957_1_2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James lives in San Francisco, far from any physical Saddleback location, and has never heard of us. He grew up around Christians but never really knew the faith. Recently graduated, dating, promising careers and money — but a gap. They wanted to make a difference and weren't sure what that meant practically.</a:t>
            </a:r>
            <a:endParaRPr/>
          </a:p>
        </p:txBody>
      </p:sp>
      <p:sp>
        <p:nvSpPr>
          <p:cNvPr id="274" name="Google Shape;274;g3f93813c957_1_21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f93813c957_1_22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5" name="Google Shape;285;g3f93813c957_1_22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While scrolling Instagram, James sees an ad about having a meaningful life. He clicks it, and it links to a YouTube worship service. He's interested — compelling music that connects to his style, a message relevant to what he and his girlfriend are wrestling with. He subscribes to the channel and they start watching weekly on their own.</a:t>
            </a:r>
            <a:endParaRPr/>
          </a:p>
        </p:txBody>
      </p:sp>
      <p:sp>
        <p:nvSpPr>
          <p:cNvPr id="286" name="Google Shape;286;g3f93813c957_1_22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f93813c957_1_23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9" name="Google Shape;299;g3f93813c957_1_23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After about a month, they hear the pastor pray a prayer to accept Jesus, and they both realize they prayed it. They pull out their phones and use the digital program to indicate they prayed the prayer. An email is sent about an upcoming Zoom class on belonging — which they'd also heard about from the YouTube hosts. They take the class, learn what it means to follow Jesus and belong to a church family, and decide to make Saddleback their home.</a:t>
            </a:r>
            <a:endParaRPr/>
          </a:p>
        </p:txBody>
      </p:sp>
      <p:sp>
        <p:nvSpPr>
          <p:cNvPr id="300" name="Google Shape;300;g3f93813c957_1_234: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f93813c957_1_24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1" name="Google Shape;311;g3f93813c957_1_24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To become members they need to be baptized, but they don't have a pastor near them, so membership is put on pause. They join a Zoom online small group the team recommends. It quickly becomes vital. The group is focused on transformation, not just transferring information — candid questions, honest talk — and they love that members live all over the world. A global community is attractive to them.</a:t>
            </a:r>
            <a:endParaRPr/>
          </a:p>
        </p:txBody>
      </p:sp>
      <p:sp>
        <p:nvSpPr>
          <p:cNvPr id="312" name="Google Shape;312;g3f93813c957_1_24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f93813c957_1_25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3" name="Google Shape;323;g3f93813c957_1_25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One week the group honestly discusses sex before marriage and living together. James and his girlfriend feel convicted — they're living together — and after the group talks it through lovingly, they decide to stop. Friends and family are surprised; James shares it's because of their faith. Some friends start asking faith questions, so James and his girlfriend start an in-person small group with curious local friends, while still meeting in their Zoom group. They see the in-person group as an outreach.</a:t>
            </a:r>
            <a:endParaRPr/>
          </a:p>
        </p:txBody>
      </p:sp>
      <p:sp>
        <p:nvSpPr>
          <p:cNvPr id="324" name="Google Shape;324;g3f93813c957_1_25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f93813c957_1_26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5" name="Google Shape;335;g3f93813c957_1_26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As the in-person group grows, everyone completes the Zoom classes about growing, serving, and sharing their faith. The Online Community Team notices a growing small group in San Francisco plus Zoom-class participants from the area, and decides to host a Meetup there — promoting it to James's group and to everyone watching online, saying the Online Community pastor will visit and would love to connect.</a:t>
            </a:r>
            <a:endParaRPr/>
          </a:p>
        </p:txBody>
      </p:sp>
      <p:sp>
        <p:nvSpPr>
          <p:cNvPr id="336" name="Google Shape;336;g3f93813c957_1_26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f93813c957_1_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6" name="Google Shape;66;g3f93813c957_1_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This isn't something to copy and paste. It's how we think about doing church online with our Online Community. Contextualize it for your own church's objectives. Our model is constantly being revised — don't be surprised if something has shifted by the time you look at our website. I repent quickly when something doesn't work.</a:t>
            </a:r>
            <a:endParaRPr/>
          </a:p>
        </p:txBody>
      </p:sp>
      <p:sp>
        <p:nvSpPr>
          <p:cNvPr id="67" name="Google Shape;67;g3f93813c957_1_1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f93813c957_1_27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7" name="Google Shape;347;g3f93813c957_1_27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The whole group attends the Meetup, connects with the pastor and a few others in the area. The pastor casts a vision for an Extension in San Francisco and explains what it takes. James and his girlfriend and a few others love the idea and decide to try it for a few months. James mentions they still need to be baptized to become members. The pastor asks if anyone has a big enough bathtub — a friend does — and they all travel there, where the pastor baptizes James and his girlfriend while the rest cheer from the other room.</a:t>
            </a:r>
            <a:endParaRPr/>
          </a:p>
        </p:txBody>
      </p:sp>
      <p:sp>
        <p:nvSpPr>
          <p:cNvPr id="348" name="Google Shape;348;g3f93813c957_1_27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f93813c957_1_29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0" name="Google Shape;360;g3f93813c957_1_29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The new Bay Area Extension picks a launch date a month out, starting in a home that fits twenty, and each leader commits to inviting three people. Saddleback promotes the launch on the YouTube service, sends targeted emails to the area, and runs an Instagram ad. The first service has fifteen people; after a few months, twenty. They meet monthly, then twice a month. The service is simple — everyone gathers around a TV playing the YouTube service, and James stands up at the start and end to greet, give announcements, and close in prayer, then they hang out afterward.</a:t>
            </a:r>
            <a:endParaRPr/>
          </a:p>
        </p:txBody>
      </p:sp>
      <p:sp>
        <p:nvSpPr>
          <p:cNvPr id="361" name="Google Shape;361;g3f93813c957_1_29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f93813c957_1_30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4" name="Google Shape;374;g3f93813c957_1_30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Everyone at the Extension is encouraged into a small group and into the Zoom membership classes. A few need baptism, so James throws an Extension baptism party and, after simple training, he and his girlfriend baptize three attenders in that same bathtub the pastor used. The Extension grows and decides to rent a space with their tithes — a new attender has workspace available on Sundays for just cleaning and insurance costs. It's bigger, so they train for a compelling guest experience, and Saddleback ships pens, banners, and other items to warm up the space. New volunteer teams form for setup and teardown, welcome, connecting new people, and prayer, and they look for an acoustic worship leader.</a:t>
            </a:r>
            <a:endParaRPr/>
          </a:p>
        </p:txBody>
      </p:sp>
      <p:sp>
        <p:nvSpPr>
          <p:cNvPr id="375" name="Google Shape;375;g3f93813c957_1_303: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3f93813c957_1_3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7" name="Google Shape;387;g3f93813c957_1_3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A year later, this fully volunteer-led Extension has seventy-five people regularly in person, eight small groups connected to it, and even hosts classes in person quarterly instead of sending people online. Saddleback starts to explore whether this Extension should become a campus location.</a:t>
            </a:r>
            <a:endParaRPr/>
          </a:p>
        </p:txBody>
      </p:sp>
      <p:sp>
        <p:nvSpPr>
          <p:cNvPr id="388" name="Google Shape;388;g3f93813c957_1_31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f93813c957_1_32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1" name="Google Shape;401;g3f93813c957_1_32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Six months later, Saddleback Church launches Saddleback Church Bay Area — hiring a pastor, worship leader, and kids ministry leader for family programming, and moving into a larger space to expand the Extension into a full-fledged campus. James and his girlfriend are engaged and plan to have the new campus pastor officiate their wedding, and to raise their family at this location.</a:t>
            </a:r>
            <a:endParaRPr/>
          </a:p>
        </p:txBody>
      </p:sp>
      <p:sp>
        <p:nvSpPr>
          <p:cNvPr id="402" name="Google Shape;402;g3f93813c957_1_32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f93813c957_1_34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5" name="Google Shape;415;g3f93813c957_1_34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Doesn't that story get you hyped? I wrote a version ten years ago and laughed at it. I'm not laughing now — I've met people like James over the years. The vision-story exercise kept me on track with the why of everything we do online: why Zoom classes — to help James belong; why online small groups — to connect him; why Meetups — to connect him with his area and maybe start an Extension. Your church's objectives will differ, but write out your vision story — and I pray you meet your James very soon.</a:t>
            </a:r>
            <a:endParaRPr/>
          </a:p>
        </p:txBody>
      </p:sp>
      <p:sp>
        <p:nvSpPr>
          <p:cNvPr id="416" name="Google Shape;416;g3f93813c957_1_34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f93813c957_1_35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7" name="Google Shape;427;g3f93813c957_1_35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From the crowd, a core. That's the whole model — every online step engineered to move one more person from anonymous viewer to committed core, and every committed core toward launching the next Extension. Go meet your James. Thank you.</a:t>
            </a:r>
            <a:endParaRPr/>
          </a:p>
        </p:txBody>
      </p:sp>
      <p:sp>
        <p:nvSpPr>
          <p:cNvPr id="428" name="Google Shape;428;g3f93813c957_1_352: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f93813c957_1_2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 name="Google Shape;78;g3f93813c957_1_2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Three objectives for church online at Saddleback. First, a way for new people to experience the church before coming in person — to audit what we're about. Second, a way for regular attenders and members to stay in the loop and never miss a weekend if they're sick or traveling. Third, and most importantly — the reason we invest — engaging people from faraway locations to eventually start microsites, our Extensions, which can become full-fledged locations of our church.</a:t>
            </a:r>
            <a:endParaRPr/>
          </a:p>
        </p:txBody>
      </p:sp>
      <p:sp>
        <p:nvSpPr>
          <p:cNvPr id="79" name="Google Shape;79;g3f93813c957_1_2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93813c957_1_4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8" name="Google Shape;98;g3f93813c957_1_4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That third objective — Extensions — is the north star. Microsites that could become full-fledged locations long-term. It's why we invest in online church at all.</a:t>
            </a:r>
            <a:endParaRPr/>
          </a:p>
        </p:txBody>
      </p:sp>
      <p:sp>
        <p:nvSpPr>
          <p:cNvPr id="99" name="Google Shape;99;g3f93813c957_1_4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f93813c957_1_5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1" name="Google Shape;111;g3f93813c957_1_5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The structure: online at Saddleback is not set up as an Online Campus — that's the language for our physical locations. It's an Online Community. The idea is everyone engages online in some way, and we didn't want people watching because they're sick or traveling to think they'd become part of a separate Online Campus instead of their local campus. The Online Community is an aggregate of everyone at our church.</a:t>
            </a:r>
            <a:endParaRPr/>
          </a:p>
        </p:txBody>
      </p:sp>
      <p:sp>
        <p:nvSpPr>
          <p:cNvPr id="112" name="Google Shape;112;g3f93813c957_1_5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f93813c957_1_6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3" name="Google Shape;123;g3f93813c957_1_6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Two kinds of watchers, two paths. Someone local who starts watching online gets connected by the Online Community Team to their nearby location. Someone far away engages solely with the Online Community and eventually attends or starts an Extension in their city. Those who deeply engage online — you might call them our 'campus' people — are part of an Extension in person.</a:t>
            </a:r>
            <a:endParaRPr/>
          </a:p>
        </p:txBody>
      </p:sp>
      <p:sp>
        <p:nvSpPr>
          <p:cNvPr id="124" name="Google Shape;124;g3f93813c957_1_6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f93813c957_1_9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2" name="Google Shape;152;g3f93813c957_1_9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Because of this structure, the Online Community pastor reports to our campus development team and serves on its leadership. Extensions are why the Online Community sits at the table with all our in-person locations — and the Online Community also represents all of our locations simultaneously.</a:t>
            </a:r>
            <a:endParaRPr/>
          </a:p>
        </p:txBody>
      </p:sp>
      <p:sp>
        <p:nvSpPr>
          <p:cNvPr id="153" name="Google Shape;153;g3f93813c957_1_9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f93813c957_1_10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4" name="Google Shape;164;g3f93813c957_1_10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The Online Community Team focuses on creating a compelling online worship service that drives next steps of faith, moves people through our discipleship pathway digitally, and launches more Extensions. Everything we do is to launch more Extensions.</a:t>
            </a:r>
            <a:endParaRPr/>
          </a:p>
        </p:txBody>
      </p:sp>
      <p:sp>
        <p:nvSpPr>
          <p:cNvPr id="165" name="Google Shape;165;g3f93813c957_1_10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f93813c957_1_11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6" name="Google Shape;176;g3f93813c957_1_1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Why do we create a weekly worship service? To get more people to fill out a digital next-step card, into our Zoom classes, into online and in-person small groups, following and liking our socials, on our email newsletter, connecting at a Meetup, and serving in some way — all of which drives toward Extensions.</a:t>
            </a:r>
            <a:endParaRPr/>
          </a:p>
        </p:txBody>
      </p:sp>
      <p:sp>
        <p:nvSpPr>
          <p:cNvPr id="177" name="Google Shape;177;g3f93813c957_1_11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436392" y="2382640"/>
            <a:ext cx="11928900" cy="65682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10400"/>
              <a:buNone/>
              <a:defRPr sz="10400"/>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p:txBody>
      </p:sp>
      <p:sp>
        <p:nvSpPr>
          <p:cNvPr id="11" name="Google Shape;11;p2"/>
          <p:cNvSpPr txBox="1"/>
          <p:nvPr>
            <p:ph idx="1" type="subTitle"/>
          </p:nvPr>
        </p:nvSpPr>
        <p:spPr>
          <a:xfrm>
            <a:off x="436380" y="9069200"/>
            <a:ext cx="11928900" cy="2536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12" name="Google Shape;12;p2"/>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436380" y="3539600"/>
            <a:ext cx="11928900" cy="62832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24000"/>
              <a:buNone/>
              <a:defRPr sz="24000"/>
            </a:lvl1pPr>
            <a:lvl2pPr lvl="1" algn="ctr">
              <a:spcBef>
                <a:spcPts val="0"/>
              </a:spcBef>
              <a:spcAft>
                <a:spcPts val="0"/>
              </a:spcAft>
              <a:buSzPts val="24000"/>
              <a:buNone/>
              <a:defRPr sz="24000"/>
            </a:lvl2pPr>
            <a:lvl3pPr lvl="2" algn="ctr">
              <a:spcBef>
                <a:spcPts val="0"/>
              </a:spcBef>
              <a:spcAft>
                <a:spcPts val="0"/>
              </a:spcAft>
              <a:buSzPts val="24000"/>
              <a:buNone/>
              <a:defRPr sz="24000"/>
            </a:lvl3pPr>
            <a:lvl4pPr lvl="3" algn="ctr">
              <a:spcBef>
                <a:spcPts val="0"/>
              </a:spcBef>
              <a:spcAft>
                <a:spcPts val="0"/>
              </a:spcAft>
              <a:buSzPts val="24000"/>
              <a:buNone/>
              <a:defRPr sz="24000"/>
            </a:lvl4pPr>
            <a:lvl5pPr lvl="4" algn="ctr">
              <a:spcBef>
                <a:spcPts val="0"/>
              </a:spcBef>
              <a:spcAft>
                <a:spcPts val="0"/>
              </a:spcAft>
              <a:buSzPts val="24000"/>
              <a:buNone/>
              <a:defRPr sz="24000"/>
            </a:lvl5pPr>
            <a:lvl6pPr lvl="5" algn="ctr">
              <a:spcBef>
                <a:spcPts val="0"/>
              </a:spcBef>
              <a:spcAft>
                <a:spcPts val="0"/>
              </a:spcAft>
              <a:buSzPts val="24000"/>
              <a:buNone/>
              <a:defRPr sz="24000"/>
            </a:lvl6pPr>
            <a:lvl7pPr lvl="6" algn="ctr">
              <a:spcBef>
                <a:spcPts val="0"/>
              </a:spcBef>
              <a:spcAft>
                <a:spcPts val="0"/>
              </a:spcAft>
              <a:buSzPts val="24000"/>
              <a:buNone/>
              <a:defRPr sz="24000"/>
            </a:lvl7pPr>
            <a:lvl8pPr lvl="7" algn="ctr">
              <a:spcBef>
                <a:spcPts val="0"/>
              </a:spcBef>
              <a:spcAft>
                <a:spcPts val="0"/>
              </a:spcAft>
              <a:buSzPts val="24000"/>
              <a:buNone/>
              <a:defRPr sz="24000"/>
            </a:lvl8pPr>
            <a:lvl9pPr lvl="8" algn="ctr">
              <a:spcBef>
                <a:spcPts val="0"/>
              </a:spcBef>
              <a:spcAft>
                <a:spcPts val="0"/>
              </a:spcAft>
              <a:buSzPts val="24000"/>
              <a:buNone/>
              <a:defRPr sz="24000"/>
            </a:lvl9pPr>
          </a:lstStyle>
          <a:p>
            <a:r>
              <a:t>xx%</a:t>
            </a:r>
          </a:p>
        </p:txBody>
      </p:sp>
      <p:sp>
        <p:nvSpPr>
          <p:cNvPr id="46" name="Google Shape;46;p11"/>
          <p:cNvSpPr txBox="1"/>
          <p:nvPr>
            <p:ph idx="1" type="body"/>
          </p:nvPr>
        </p:nvSpPr>
        <p:spPr>
          <a:xfrm>
            <a:off x="436380" y="10087120"/>
            <a:ext cx="11928900" cy="4162500"/>
          </a:xfrm>
          <a:prstGeom prst="rect">
            <a:avLst/>
          </a:prstGeom>
        </p:spPr>
        <p:txBody>
          <a:bodyPr anchorCtr="0" anchor="t" bIns="182850" lIns="182850" spcFirstLastPara="1" rIns="182850" wrap="square" tIns="182850">
            <a:normAutofit/>
          </a:bodyPr>
          <a:lstStyle>
            <a:lvl1pPr indent="-457200" lvl="0" marL="457200" algn="ctr">
              <a:spcBef>
                <a:spcPts val="0"/>
              </a:spcBef>
              <a:spcAft>
                <a:spcPts val="0"/>
              </a:spcAft>
              <a:buSzPts val="3600"/>
              <a:buChar char="●"/>
              <a:defRPr sz="3600"/>
            </a:lvl1pPr>
            <a:lvl2pPr indent="-406400" lvl="1" marL="914400" algn="ctr">
              <a:spcBef>
                <a:spcPts val="0"/>
              </a:spcBef>
              <a:spcAft>
                <a:spcPts val="0"/>
              </a:spcAft>
              <a:buSzPts val="2800"/>
              <a:buChar char="○"/>
              <a:defRPr sz="2800"/>
            </a:lvl2pPr>
            <a:lvl3pPr indent="-406400" lvl="2" marL="1371600" algn="ctr">
              <a:spcBef>
                <a:spcPts val="0"/>
              </a:spcBef>
              <a:spcAft>
                <a:spcPts val="0"/>
              </a:spcAft>
              <a:buSzPts val="2800"/>
              <a:buChar char="■"/>
              <a:defRPr sz="2800"/>
            </a:lvl3pPr>
            <a:lvl4pPr indent="-406400" lvl="3" marL="1828800" algn="ctr">
              <a:spcBef>
                <a:spcPts val="0"/>
              </a:spcBef>
              <a:spcAft>
                <a:spcPts val="0"/>
              </a:spcAft>
              <a:buSzPts val="2800"/>
              <a:buChar char="●"/>
              <a:defRPr sz="2800"/>
            </a:lvl4pPr>
            <a:lvl5pPr indent="-406400" lvl="4" marL="2286000" algn="ctr">
              <a:spcBef>
                <a:spcPts val="0"/>
              </a:spcBef>
              <a:spcAft>
                <a:spcPts val="0"/>
              </a:spcAft>
              <a:buSzPts val="2800"/>
              <a:buChar char="○"/>
              <a:defRPr sz="2800"/>
            </a:lvl5pPr>
            <a:lvl6pPr indent="-406400" lvl="5" marL="2743200" algn="ctr">
              <a:spcBef>
                <a:spcPts val="0"/>
              </a:spcBef>
              <a:spcAft>
                <a:spcPts val="0"/>
              </a:spcAft>
              <a:buSzPts val="2800"/>
              <a:buChar char="■"/>
              <a:defRPr sz="2800"/>
            </a:lvl6pPr>
            <a:lvl7pPr indent="-406400" lvl="6" marL="3200400" algn="ctr">
              <a:spcBef>
                <a:spcPts val="0"/>
              </a:spcBef>
              <a:spcAft>
                <a:spcPts val="0"/>
              </a:spcAft>
              <a:buSzPts val="2800"/>
              <a:buChar char="●"/>
              <a:defRPr sz="2800"/>
            </a:lvl7pPr>
            <a:lvl8pPr indent="-406400" lvl="7" marL="3657600" algn="ctr">
              <a:spcBef>
                <a:spcPts val="0"/>
              </a:spcBef>
              <a:spcAft>
                <a:spcPts val="0"/>
              </a:spcAft>
              <a:buSzPts val="2800"/>
              <a:buChar char="○"/>
              <a:defRPr sz="2800"/>
            </a:lvl8pPr>
            <a:lvl9pPr indent="-406400" lvl="8" marL="4114800" algn="ctr">
              <a:spcBef>
                <a:spcPts val="0"/>
              </a:spcBef>
              <a:spcAft>
                <a:spcPts val="0"/>
              </a:spcAft>
              <a:buSzPts val="2800"/>
              <a:buChar char="■"/>
              <a:defRPr sz="2800"/>
            </a:lvl9pPr>
          </a:lstStyle>
          <a:p/>
        </p:txBody>
      </p:sp>
      <p:sp>
        <p:nvSpPr>
          <p:cNvPr id="47" name="Google Shape;47;p11"/>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436380" y="6882720"/>
            <a:ext cx="11928900" cy="2693700"/>
          </a:xfrm>
          <a:prstGeom prst="rect">
            <a:avLst/>
          </a:prstGeom>
        </p:spPr>
        <p:txBody>
          <a:bodyPr anchorCtr="0" anchor="ctr" bIns="182850" lIns="182850" spcFirstLastPara="1" rIns="182850" wrap="square" tIns="182850">
            <a:norm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p:txBody>
      </p:sp>
      <p:sp>
        <p:nvSpPr>
          <p:cNvPr id="15" name="Google Shape;15;p3"/>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18" name="Google Shape;18;p4"/>
          <p:cNvSpPr txBox="1"/>
          <p:nvPr>
            <p:ph idx="1" type="body"/>
          </p:nvPr>
        </p:nvSpPr>
        <p:spPr>
          <a:xfrm>
            <a:off x="436380" y="3687920"/>
            <a:ext cx="11928900" cy="10932600"/>
          </a:xfrm>
          <a:prstGeom prst="rect">
            <a:avLst/>
          </a:prstGeom>
        </p:spPr>
        <p:txBody>
          <a:bodyPr anchorCtr="0" anchor="t" bIns="182850" lIns="182850" spcFirstLastPara="1" rIns="182850" wrap="square" tIns="182850">
            <a:normAutofit/>
          </a:bodyPr>
          <a:lstStyle>
            <a:lvl1pPr indent="-457200" lvl="0" marL="457200">
              <a:spcBef>
                <a:spcPts val="0"/>
              </a:spcBef>
              <a:spcAft>
                <a:spcPts val="0"/>
              </a:spcAft>
              <a:buSzPts val="3600"/>
              <a:buChar char="●"/>
              <a:defRPr sz="3600"/>
            </a:lvl1pPr>
            <a:lvl2pPr indent="-406400" lvl="1" marL="914400">
              <a:spcBef>
                <a:spcPts val="0"/>
              </a:spcBef>
              <a:spcAft>
                <a:spcPts val="0"/>
              </a:spcAft>
              <a:buSzPts val="2800"/>
              <a:buChar char="○"/>
              <a:defRPr sz="2800"/>
            </a:lvl2pPr>
            <a:lvl3pPr indent="-406400" lvl="2" marL="1371600">
              <a:spcBef>
                <a:spcPts val="0"/>
              </a:spcBef>
              <a:spcAft>
                <a:spcPts val="0"/>
              </a:spcAft>
              <a:buSzPts val="2800"/>
              <a:buChar char="■"/>
              <a:defRPr sz="2800"/>
            </a:lvl3pPr>
            <a:lvl4pPr indent="-406400" lvl="3" marL="1828800">
              <a:spcBef>
                <a:spcPts val="0"/>
              </a:spcBef>
              <a:spcAft>
                <a:spcPts val="0"/>
              </a:spcAft>
              <a:buSzPts val="2800"/>
              <a:buChar char="●"/>
              <a:defRPr sz="2800"/>
            </a:lvl4pPr>
            <a:lvl5pPr indent="-406400" lvl="4" marL="2286000">
              <a:spcBef>
                <a:spcPts val="0"/>
              </a:spcBef>
              <a:spcAft>
                <a:spcPts val="0"/>
              </a:spcAft>
              <a:buSzPts val="2800"/>
              <a:buChar char="○"/>
              <a:defRPr sz="2800"/>
            </a:lvl5pPr>
            <a:lvl6pPr indent="-406400" lvl="5" marL="2743200">
              <a:spcBef>
                <a:spcPts val="0"/>
              </a:spcBef>
              <a:spcAft>
                <a:spcPts val="0"/>
              </a:spcAft>
              <a:buSzPts val="2800"/>
              <a:buChar char="■"/>
              <a:defRPr sz="2800"/>
            </a:lvl6pPr>
            <a:lvl7pPr indent="-406400" lvl="6" marL="3200400">
              <a:spcBef>
                <a:spcPts val="0"/>
              </a:spcBef>
              <a:spcAft>
                <a:spcPts val="0"/>
              </a:spcAft>
              <a:buSzPts val="2800"/>
              <a:buChar char="●"/>
              <a:defRPr sz="2800"/>
            </a:lvl7pPr>
            <a:lvl8pPr indent="-406400" lvl="7" marL="3657600">
              <a:spcBef>
                <a:spcPts val="0"/>
              </a:spcBef>
              <a:spcAft>
                <a:spcPts val="0"/>
              </a:spcAft>
              <a:buSzPts val="2800"/>
              <a:buChar char="○"/>
              <a:defRPr sz="2800"/>
            </a:lvl8pPr>
            <a:lvl9pPr indent="-406400" lvl="8" marL="4114800">
              <a:spcBef>
                <a:spcPts val="0"/>
              </a:spcBef>
              <a:spcAft>
                <a:spcPts val="0"/>
              </a:spcAft>
              <a:buSzPts val="2800"/>
              <a:buChar char="■"/>
              <a:defRPr sz="2800"/>
            </a:lvl9pPr>
          </a:lstStyle>
          <a:p/>
        </p:txBody>
      </p:sp>
      <p:sp>
        <p:nvSpPr>
          <p:cNvPr id="19" name="Google Shape;19;p4"/>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22" name="Google Shape;22;p5"/>
          <p:cNvSpPr txBox="1"/>
          <p:nvPr>
            <p:ph idx="1" type="body"/>
          </p:nvPr>
        </p:nvSpPr>
        <p:spPr>
          <a:xfrm>
            <a:off x="436380" y="3687920"/>
            <a:ext cx="5599800" cy="109326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3" name="Google Shape;23;p5"/>
          <p:cNvSpPr txBox="1"/>
          <p:nvPr>
            <p:ph idx="2" type="body"/>
          </p:nvPr>
        </p:nvSpPr>
        <p:spPr>
          <a:xfrm>
            <a:off x="6765360" y="3687920"/>
            <a:ext cx="5599800" cy="109326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4" name="Google Shape;24;p5"/>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27" name="Google Shape;27;p6"/>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436380" y="1777920"/>
            <a:ext cx="3931200" cy="2418300"/>
          </a:xfrm>
          <a:prstGeom prst="rect">
            <a:avLst/>
          </a:prstGeom>
        </p:spPr>
        <p:txBody>
          <a:bodyPr anchorCtr="0" anchor="b" bIns="182850" lIns="182850" spcFirstLastPara="1" rIns="182850" wrap="square" tIns="18285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0" name="Google Shape;30;p7"/>
          <p:cNvSpPr txBox="1"/>
          <p:nvPr>
            <p:ph idx="1" type="body"/>
          </p:nvPr>
        </p:nvSpPr>
        <p:spPr>
          <a:xfrm>
            <a:off x="436380" y="4446720"/>
            <a:ext cx="3931200" cy="10174200"/>
          </a:xfrm>
          <a:prstGeom prst="rect">
            <a:avLst/>
          </a:prstGeom>
        </p:spPr>
        <p:txBody>
          <a:bodyPr anchorCtr="0" anchor="t" bIns="182850" lIns="182850" spcFirstLastPara="1" rIns="182850" wrap="square" tIns="182850">
            <a:normAutofit/>
          </a:bodyPr>
          <a:lstStyle>
            <a:lvl1pPr indent="-381000" lvl="0" marL="457200">
              <a:spcBef>
                <a:spcPts val="0"/>
              </a:spcBef>
              <a:spcAft>
                <a:spcPts val="0"/>
              </a:spcAft>
              <a:buSzPts val="2400"/>
              <a:buChar char="●"/>
              <a:defRPr sz="24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31" name="Google Shape;31;p7"/>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686350" y="1440480"/>
            <a:ext cx="8914800" cy="13090500"/>
          </a:xfrm>
          <a:prstGeom prst="rect">
            <a:avLst/>
          </a:prstGeom>
        </p:spPr>
        <p:txBody>
          <a:bodyPr anchorCtr="0" anchor="ctr" bIns="182850" lIns="182850" spcFirstLastPara="1" rIns="182850" wrap="square" tIns="182850">
            <a:normAutofit/>
          </a:bodyPr>
          <a:lstStyle>
            <a:lvl1pPr lvl="0">
              <a:spcBef>
                <a:spcPts val="0"/>
              </a:spcBef>
              <a:spcAft>
                <a:spcPts val="0"/>
              </a:spcAft>
              <a:buSzPts val="9600"/>
              <a:buNone/>
              <a:defRPr sz="96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p:txBody>
      </p:sp>
      <p:sp>
        <p:nvSpPr>
          <p:cNvPr id="34" name="Google Shape;34;p8"/>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6400800" y="-400"/>
            <a:ext cx="6400800" cy="16459200"/>
          </a:xfrm>
          <a:prstGeom prst="rect">
            <a:avLst/>
          </a:prstGeom>
          <a:solidFill>
            <a:schemeClr val="lt2"/>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371700" y="3946160"/>
            <a:ext cx="5663400" cy="47433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8400"/>
              <a:buNone/>
              <a:defRPr sz="8400"/>
            </a:lvl1pPr>
            <a:lvl2pPr lvl="1" algn="ctr">
              <a:spcBef>
                <a:spcPts val="0"/>
              </a:spcBef>
              <a:spcAft>
                <a:spcPts val="0"/>
              </a:spcAft>
              <a:buSzPts val="8400"/>
              <a:buNone/>
              <a:defRPr sz="8400"/>
            </a:lvl2pPr>
            <a:lvl3pPr lvl="2" algn="ctr">
              <a:spcBef>
                <a:spcPts val="0"/>
              </a:spcBef>
              <a:spcAft>
                <a:spcPts val="0"/>
              </a:spcAft>
              <a:buSzPts val="8400"/>
              <a:buNone/>
              <a:defRPr sz="8400"/>
            </a:lvl3pPr>
            <a:lvl4pPr lvl="3" algn="ctr">
              <a:spcBef>
                <a:spcPts val="0"/>
              </a:spcBef>
              <a:spcAft>
                <a:spcPts val="0"/>
              </a:spcAft>
              <a:buSzPts val="8400"/>
              <a:buNone/>
              <a:defRPr sz="8400"/>
            </a:lvl4pPr>
            <a:lvl5pPr lvl="4" algn="ctr">
              <a:spcBef>
                <a:spcPts val="0"/>
              </a:spcBef>
              <a:spcAft>
                <a:spcPts val="0"/>
              </a:spcAft>
              <a:buSzPts val="8400"/>
              <a:buNone/>
              <a:defRPr sz="8400"/>
            </a:lvl5pPr>
            <a:lvl6pPr lvl="5" algn="ctr">
              <a:spcBef>
                <a:spcPts val="0"/>
              </a:spcBef>
              <a:spcAft>
                <a:spcPts val="0"/>
              </a:spcAft>
              <a:buSzPts val="8400"/>
              <a:buNone/>
              <a:defRPr sz="8400"/>
            </a:lvl6pPr>
            <a:lvl7pPr lvl="6" algn="ctr">
              <a:spcBef>
                <a:spcPts val="0"/>
              </a:spcBef>
              <a:spcAft>
                <a:spcPts val="0"/>
              </a:spcAft>
              <a:buSzPts val="8400"/>
              <a:buNone/>
              <a:defRPr sz="8400"/>
            </a:lvl7pPr>
            <a:lvl8pPr lvl="7" algn="ctr">
              <a:spcBef>
                <a:spcPts val="0"/>
              </a:spcBef>
              <a:spcAft>
                <a:spcPts val="0"/>
              </a:spcAft>
              <a:buSzPts val="8400"/>
              <a:buNone/>
              <a:defRPr sz="8400"/>
            </a:lvl8pPr>
            <a:lvl9pPr lvl="8" algn="ctr">
              <a:spcBef>
                <a:spcPts val="0"/>
              </a:spcBef>
              <a:spcAft>
                <a:spcPts val="0"/>
              </a:spcAft>
              <a:buSzPts val="8400"/>
              <a:buNone/>
              <a:defRPr sz="8400"/>
            </a:lvl9pPr>
          </a:lstStyle>
          <a:p/>
        </p:txBody>
      </p:sp>
      <p:sp>
        <p:nvSpPr>
          <p:cNvPr id="38" name="Google Shape;38;p9"/>
          <p:cNvSpPr txBox="1"/>
          <p:nvPr>
            <p:ph idx="1" type="subTitle"/>
          </p:nvPr>
        </p:nvSpPr>
        <p:spPr>
          <a:xfrm>
            <a:off x="371700" y="8969840"/>
            <a:ext cx="5663400" cy="3952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9" name="Google Shape;39;p9"/>
          <p:cNvSpPr txBox="1"/>
          <p:nvPr>
            <p:ph idx="2" type="body"/>
          </p:nvPr>
        </p:nvSpPr>
        <p:spPr>
          <a:xfrm>
            <a:off x="6915300" y="2317040"/>
            <a:ext cx="5371800" cy="11824200"/>
          </a:xfrm>
          <a:prstGeom prst="rect">
            <a:avLst/>
          </a:prstGeom>
        </p:spPr>
        <p:txBody>
          <a:bodyPr anchorCtr="0" anchor="ctr" bIns="182850" lIns="182850" spcFirstLastPara="1" rIns="182850" wrap="square" tIns="182850">
            <a:normAutofit/>
          </a:bodyPr>
          <a:lstStyle>
            <a:lvl1pPr indent="-457200" lvl="0" marL="457200">
              <a:spcBef>
                <a:spcPts val="0"/>
              </a:spcBef>
              <a:spcAft>
                <a:spcPts val="0"/>
              </a:spcAft>
              <a:buSzPts val="3600"/>
              <a:buChar char="●"/>
              <a:defRPr sz="3600"/>
            </a:lvl1pPr>
            <a:lvl2pPr indent="-406400" lvl="1" marL="914400">
              <a:spcBef>
                <a:spcPts val="0"/>
              </a:spcBef>
              <a:spcAft>
                <a:spcPts val="0"/>
              </a:spcAft>
              <a:buSzPts val="2800"/>
              <a:buChar char="○"/>
              <a:defRPr sz="2800"/>
            </a:lvl2pPr>
            <a:lvl3pPr indent="-406400" lvl="2" marL="1371600">
              <a:spcBef>
                <a:spcPts val="0"/>
              </a:spcBef>
              <a:spcAft>
                <a:spcPts val="0"/>
              </a:spcAft>
              <a:buSzPts val="2800"/>
              <a:buChar char="■"/>
              <a:defRPr sz="2800"/>
            </a:lvl3pPr>
            <a:lvl4pPr indent="-406400" lvl="3" marL="1828800">
              <a:spcBef>
                <a:spcPts val="0"/>
              </a:spcBef>
              <a:spcAft>
                <a:spcPts val="0"/>
              </a:spcAft>
              <a:buSzPts val="2800"/>
              <a:buChar char="●"/>
              <a:defRPr sz="2800"/>
            </a:lvl4pPr>
            <a:lvl5pPr indent="-406400" lvl="4" marL="2286000">
              <a:spcBef>
                <a:spcPts val="0"/>
              </a:spcBef>
              <a:spcAft>
                <a:spcPts val="0"/>
              </a:spcAft>
              <a:buSzPts val="2800"/>
              <a:buChar char="○"/>
              <a:defRPr sz="2800"/>
            </a:lvl5pPr>
            <a:lvl6pPr indent="-406400" lvl="5" marL="2743200">
              <a:spcBef>
                <a:spcPts val="0"/>
              </a:spcBef>
              <a:spcAft>
                <a:spcPts val="0"/>
              </a:spcAft>
              <a:buSzPts val="2800"/>
              <a:buChar char="■"/>
              <a:defRPr sz="2800"/>
            </a:lvl6pPr>
            <a:lvl7pPr indent="-406400" lvl="6" marL="3200400">
              <a:spcBef>
                <a:spcPts val="0"/>
              </a:spcBef>
              <a:spcAft>
                <a:spcPts val="0"/>
              </a:spcAft>
              <a:buSzPts val="2800"/>
              <a:buChar char="●"/>
              <a:defRPr sz="2800"/>
            </a:lvl7pPr>
            <a:lvl8pPr indent="-406400" lvl="7" marL="3657600">
              <a:spcBef>
                <a:spcPts val="0"/>
              </a:spcBef>
              <a:spcAft>
                <a:spcPts val="0"/>
              </a:spcAft>
              <a:buSzPts val="2800"/>
              <a:buChar char="○"/>
              <a:defRPr sz="2800"/>
            </a:lvl8pPr>
            <a:lvl9pPr indent="-406400" lvl="8" marL="4114800">
              <a:spcBef>
                <a:spcPts val="0"/>
              </a:spcBef>
              <a:spcAft>
                <a:spcPts val="0"/>
              </a:spcAft>
              <a:buSzPts val="2800"/>
              <a:buChar char="■"/>
              <a:defRPr sz="2800"/>
            </a:lvl9pPr>
          </a:lstStyle>
          <a:p/>
        </p:txBody>
      </p:sp>
      <p:sp>
        <p:nvSpPr>
          <p:cNvPr id="40" name="Google Shape;40;p9"/>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436380" y="13537840"/>
            <a:ext cx="8398200" cy="1936200"/>
          </a:xfrm>
          <a:prstGeom prst="rect">
            <a:avLst/>
          </a:prstGeom>
        </p:spPr>
        <p:txBody>
          <a:bodyPr anchorCtr="0" anchor="ctr" bIns="182850" lIns="182850" spcFirstLastPara="1" rIns="182850" wrap="square" tIns="182850">
            <a:normAutofit/>
          </a:bodyPr>
          <a:lstStyle>
            <a:lvl1pPr indent="-228600" lvl="0" marL="457200">
              <a:lnSpc>
                <a:spcPct val="100000"/>
              </a:lnSpc>
              <a:spcBef>
                <a:spcPts val="0"/>
              </a:spcBef>
              <a:spcAft>
                <a:spcPts val="0"/>
              </a:spcAft>
              <a:buSzPts val="3600"/>
              <a:buNone/>
              <a:defRPr sz="3600"/>
            </a:lvl1pPr>
          </a:lstStyle>
          <a:p/>
        </p:txBody>
      </p:sp>
      <p:sp>
        <p:nvSpPr>
          <p:cNvPr id="43" name="Google Shape;43;p10"/>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36380" y="1424080"/>
            <a:ext cx="11928900" cy="1832700"/>
          </a:xfrm>
          <a:prstGeom prst="rect">
            <a:avLst/>
          </a:prstGeom>
          <a:noFill/>
          <a:ln>
            <a:noFill/>
          </a:ln>
        </p:spPr>
        <p:txBody>
          <a:bodyPr anchorCtr="0" anchor="t" bIns="182850" lIns="182850" spcFirstLastPara="1" rIns="182850" wrap="square" tIns="182850">
            <a:normAutofit/>
          </a:bodyPr>
          <a:lstStyle>
            <a:lvl1pPr lvl="0">
              <a:spcBef>
                <a:spcPts val="0"/>
              </a:spcBef>
              <a:spcAft>
                <a:spcPts val="0"/>
              </a:spcAft>
              <a:buClr>
                <a:schemeClr val="dk1"/>
              </a:buClr>
              <a:buSzPts val="5600"/>
              <a:buNone/>
              <a:defRPr sz="5600">
                <a:solidFill>
                  <a:schemeClr val="dk1"/>
                </a:solidFill>
              </a:defRPr>
            </a:lvl1pPr>
            <a:lvl2pPr lvl="1">
              <a:spcBef>
                <a:spcPts val="0"/>
              </a:spcBef>
              <a:spcAft>
                <a:spcPts val="0"/>
              </a:spcAft>
              <a:buClr>
                <a:schemeClr val="dk1"/>
              </a:buClr>
              <a:buSzPts val="5600"/>
              <a:buNone/>
              <a:defRPr sz="5600">
                <a:solidFill>
                  <a:schemeClr val="dk1"/>
                </a:solidFill>
              </a:defRPr>
            </a:lvl2pPr>
            <a:lvl3pPr lvl="2">
              <a:spcBef>
                <a:spcPts val="0"/>
              </a:spcBef>
              <a:spcAft>
                <a:spcPts val="0"/>
              </a:spcAft>
              <a:buClr>
                <a:schemeClr val="dk1"/>
              </a:buClr>
              <a:buSzPts val="5600"/>
              <a:buNone/>
              <a:defRPr sz="5600">
                <a:solidFill>
                  <a:schemeClr val="dk1"/>
                </a:solidFill>
              </a:defRPr>
            </a:lvl3pPr>
            <a:lvl4pPr lvl="3">
              <a:spcBef>
                <a:spcPts val="0"/>
              </a:spcBef>
              <a:spcAft>
                <a:spcPts val="0"/>
              </a:spcAft>
              <a:buClr>
                <a:schemeClr val="dk1"/>
              </a:buClr>
              <a:buSzPts val="5600"/>
              <a:buNone/>
              <a:defRPr sz="5600">
                <a:solidFill>
                  <a:schemeClr val="dk1"/>
                </a:solidFill>
              </a:defRPr>
            </a:lvl4pPr>
            <a:lvl5pPr lvl="4">
              <a:spcBef>
                <a:spcPts val="0"/>
              </a:spcBef>
              <a:spcAft>
                <a:spcPts val="0"/>
              </a:spcAft>
              <a:buClr>
                <a:schemeClr val="dk1"/>
              </a:buClr>
              <a:buSzPts val="5600"/>
              <a:buNone/>
              <a:defRPr sz="5600">
                <a:solidFill>
                  <a:schemeClr val="dk1"/>
                </a:solidFill>
              </a:defRPr>
            </a:lvl5pPr>
            <a:lvl6pPr lvl="5">
              <a:spcBef>
                <a:spcPts val="0"/>
              </a:spcBef>
              <a:spcAft>
                <a:spcPts val="0"/>
              </a:spcAft>
              <a:buClr>
                <a:schemeClr val="dk1"/>
              </a:buClr>
              <a:buSzPts val="5600"/>
              <a:buNone/>
              <a:defRPr sz="5600">
                <a:solidFill>
                  <a:schemeClr val="dk1"/>
                </a:solidFill>
              </a:defRPr>
            </a:lvl6pPr>
            <a:lvl7pPr lvl="6">
              <a:spcBef>
                <a:spcPts val="0"/>
              </a:spcBef>
              <a:spcAft>
                <a:spcPts val="0"/>
              </a:spcAft>
              <a:buClr>
                <a:schemeClr val="dk1"/>
              </a:buClr>
              <a:buSzPts val="5600"/>
              <a:buNone/>
              <a:defRPr sz="5600">
                <a:solidFill>
                  <a:schemeClr val="dk1"/>
                </a:solidFill>
              </a:defRPr>
            </a:lvl7pPr>
            <a:lvl8pPr lvl="7">
              <a:spcBef>
                <a:spcPts val="0"/>
              </a:spcBef>
              <a:spcAft>
                <a:spcPts val="0"/>
              </a:spcAft>
              <a:buClr>
                <a:schemeClr val="dk1"/>
              </a:buClr>
              <a:buSzPts val="5600"/>
              <a:buNone/>
              <a:defRPr sz="5600">
                <a:solidFill>
                  <a:schemeClr val="dk1"/>
                </a:solidFill>
              </a:defRPr>
            </a:lvl8pPr>
            <a:lvl9pPr lvl="8">
              <a:spcBef>
                <a:spcPts val="0"/>
              </a:spcBef>
              <a:spcAft>
                <a:spcPts val="0"/>
              </a:spcAft>
              <a:buClr>
                <a:schemeClr val="dk1"/>
              </a:buClr>
              <a:buSzPts val="5600"/>
              <a:buNone/>
              <a:defRPr sz="5600">
                <a:solidFill>
                  <a:schemeClr val="dk1"/>
                </a:solidFill>
              </a:defRPr>
            </a:lvl9pPr>
          </a:lstStyle>
          <a:p/>
        </p:txBody>
      </p:sp>
      <p:sp>
        <p:nvSpPr>
          <p:cNvPr id="7" name="Google Shape;7;p1"/>
          <p:cNvSpPr txBox="1"/>
          <p:nvPr>
            <p:ph idx="1" type="body"/>
          </p:nvPr>
        </p:nvSpPr>
        <p:spPr>
          <a:xfrm>
            <a:off x="436380" y="3687920"/>
            <a:ext cx="11928900" cy="10932600"/>
          </a:xfrm>
          <a:prstGeom prst="rect">
            <a:avLst/>
          </a:prstGeom>
          <a:noFill/>
          <a:ln>
            <a:noFill/>
          </a:ln>
        </p:spPr>
        <p:txBody>
          <a:bodyPr anchorCtr="0" anchor="t" bIns="182850" lIns="182850" spcFirstLastPara="1" rIns="182850" wrap="square" tIns="182850">
            <a:normAutofit/>
          </a:bodyPr>
          <a:lstStyle>
            <a:lvl1pPr indent="-457200" lvl="0" marL="457200">
              <a:lnSpc>
                <a:spcPct val="115000"/>
              </a:lnSpc>
              <a:spcBef>
                <a:spcPts val="0"/>
              </a:spcBef>
              <a:spcAft>
                <a:spcPts val="0"/>
              </a:spcAft>
              <a:buClr>
                <a:schemeClr val="dk2"/>
              </a:buClr>
              <a:buSzPts val="3600"/>
              <a:buChar char="●"/>
              <a:defRPr sz="3600">
                <a:solidFill>
                  <a:schemeClr val="dk2"/>
                </a:solidFill>
              </a:defRPr>
            </a:lvl1pPr>
            <a:lvl2pPr indent="-406400" lvl="1" marL="914400">
              <a:lnSpc>
                <a:spcPct val="115000"/>
              </a:lnSpc>
              <a:spcBef>
                <a:spcPts val="0"/>
              </a:spcBef>
              <a:spcAft>
                <a:spcPts val="0"/>
              </a:spcAft>
              <a:buClr>
                <a:schemeClr val="dk2"/>
              </a:buClr>
              <a:buSzPts val="2800"/>
              <a:buChar char="○"/>
              <a:defRPr sz="2800">
                <a:solidFill>
                  <a:schemeClr val="dk2"/>
                </a:solidFill>
              </a:defRPr>
            </a:lvl2pPr>
            <a:lvl3pPr indent="-406400" lvl="2" marL="1371600">
              <a:lnSpc>
                <a:spcPct val="115000"/>
              </a:lnSpc>
              <a:spcBef>
                <a:spcPts val="0"/>
              </a:spcBef>
              <a:spcAft>
                <a:spcPts val="0"/>
              </a:spcAft>
              <a:buClr>
                <a:schemeClr val="dk2"/>
              </a:buClr>
              <a:buSzPts val="2800"/>
              <a:buChar char="■"/>
              <a:defRPr sz="2800">
                <a:solidFill>
                  <a:schemeClr val="dk2"/>
                </a:solidFill>
              </a:defRPr>
            </a:lvl3pPr>
            <a:lvl4pPr indent="-406400" lvl="3" marL="1828800">
              <a:lnSpc>
                <a:spcPct val="115000"/>
              </a:lnSpc>
              <a:spcBef>
                <a:spcPts val="0"/>
              </a:spcBef>
              <a:spcAft>
                <a:spcPts val="0"/>
              </a:spcAft>
              <a:buClr>
                <a:schemeClr val="dk2"/>
              </a:buClr>
              <a:buSzPts val="2800"/>
              <a:buChar char="●"/>
              <a:defRPr sz="2800">
                <a:solidFill>
                  <a:schemeClr val="dk2"/>
                </a:solidFill>
              </a:defRPr>
            </a:lvl4pPr>
            <a:lvl5pPr indent="-406400" lvl="4" marL="2286000">
              <a:lnSpc>
                <a:spcPct val="115000"/>
              </a:lnSpc>
              <a:spcBef>
                <a:spcPts val="0"/>
              </a:spcBef>
              <a:spcAft>
                <a:spcPts val="0"/>
              </a:spcAft>
              <a:buClr>
                <a:schemeClr val="dk2"/>
              </a:buClr>
              <a:buSzPts val="2800"/>
              <a:buChar char="○"/>
              <a:defRPr sz="2800">
                <a:solidFill>
                  <a:schemeClr val="dk2"/>
                </a:solidFill>
              </a:defRPr>
            </a:lvl5pPr>
            <a:lvl6pPr indent="-406400" lvl="5" marL="2743200">
              <a:lnSpc>
                <a:spcPct val="115000"/>
              </a:lnSpc>
              <a:spcBef>
                <a:spcPts val="0"/>
              </a:spcBef>
              <a:spcAft>
                <a:spcPts val="0"/>
              </a:spcAft>
              <a:buClr>
                <a:schemeClr val="dk2"/>
              </a:buClr>
              <a:buSzPts val="2800"/>
              <a:buChar char="■"/>
              <a:defRPr sz="2800">
                <a:solidFill>
                  <a:schemeClr val="dk2"/>
                </a:solidFill>
              </a:defRPr>
            </a:lvl6pPr>
            <a:lvl7pPr indent="-406400" lvl="6" marL="3200400">
              <a:lnSpc>
                <a:spcPct val="115000"/>
              </a:lnSpc>
              <a:spcBef>
                <a:spcPts val="0"/>
              </a:spcBef>
              <a:spcAft>
                <a:spcPts val="0"/>
              </a:spcAft>
              <a:buClr>
                <a:schemeClr val="dk2"/>
              </a:buClr>
              <a:buSzPts val="2800"/>
              <a:buChar char="●"/>
              <a:defRPr sz="2800">
                <a:solidFill>
                  <a:schemeClr val="dk2"/>
                </a:solidFill>
              </a:defRPr>
            </a:lvl7pPr>
            <a:lvl8pPr indent="-406400" lvl="7" marL="3657600">
              <a:lnSpc>
                <a:spcPct val="115000"/>
              </a:lnSpc>
              <a:spcBef>
                <a:spcPts val="0"/>
              </a:spcBef>
              <a:spcAft>
                <a:spcPts val="0"/>
              </a:spcAft>
              <a:buClr>
                <a:schemeClr val="dk2"/>
              </a:buClr>
              <a:buSzPts val="2800"/>
              <a:buChar char="○"/>
              <a:defRPr sz="2800">
                <a:solidFill>
                  <a:schemeClr val="dk2"/>
                </a:solidFill>
              </a:defRPr>
            </a:lvl8pPr>
            <a:lvl9pPr indent="-406400" lvl="8" marL="4114800">
              <a:lnSpc>
                <a:spcPct val="115000"/>
              </a:lnSpc>
              <a:spcBef>
                <a:spcPts val="0"/>
              </a:spcBef>
              <a:spcAft>
                <a:spcPts val="0"/>
              </a:spcAft>
              <a:buClr>
                <a:schemeClr val="dk2"/>
              </a:buClr>
              <a:buSzPts val="2800"/>
              <a:buChar char="■"/>
              <a:defRPr sz="2800">
                <a:solidFill>
                  <a:schemeClr val="dk2"/>
                </a:solidFill>
              </a:defRPr>
            </a:lvl9pPr>
          </a:lstStyle>
          <a:p/>
        </p:txBody>
      </p:sp>
      <p:sp>
        <p:nvSpPr>
          <p:cNvPr id="8" name="Google Shape;8;p1"/>
          <p:cNvSpPr txBox="1"/>
          <p:nvPr>
            <p:ph idx="12" type="sldNum"/>
          </p:nvPr>
        </p:nvSpPr>
        <p:spPr>
          <a:xfrm>
            <a:off x="11861441" y="14922294"/>
            <a:ext cx="768300" cy="1259400"/>
          </a:xfrm>
          <a:prstGeom prst="rect">
            <a:avLst/>
          </a:prstGeom>
          <a:noFill/>
          <a:ln>
            <a:noFill/>
          </a:ln>
        </p:spPr>
        <p:txBody>
          <a:bodyPr anchorCtr="0" anchor="ctr" bIns="182850" lIns="182850" spcFirstLastPara="1" rIns="182850" wrap="square" tIns="18285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pic>
        <p:nvPicPr>
          <p:cNvPr id="55" name="Google Shape;55;p13" title="Screenshot 2026-07-12 at 9.10.51 AM.png"/>
          <p:cNvPicPr preferRelativeResize="0"/>
          <p:nvPr/>
        </p:nvPicPr>
        <p:blipFill rotWithShape="1">
          <a:blip r:embed="rId3">
            <a:alphaModFix/>
          </a:blip>
          <a:srcRect b="0" l="0" r="0" t="0"/>
          <a:stretch/>
        </p:blipFill>
        <p:spPr>
          <a:xfrm>
            <a:off x="-895575" y="-200750"/>
            <a:ext cx="14625899" cy="17130924"/>
          </a:xfrm>
          <a:prstGeom prst="rect">
            <a:avLst/>
          </a:prstGeom>
          <a:noFill/>
          <a:ln>
            <a:noFill/>
          </a:ln>
        </p:spPr>
      </p:pic>
      <p:sp>
        <p:nvSpPr>
          <p:cNvPr id="56" name="Google Shape;56;p13"/>
          <p:cNvSpPr/>
          <p:nvPr/>
        </p:nvSpPr>
        <p:spPr>
          <a:xfrm>
            <a:off x="-1264525" y="-200750"/>
            <a:ext cx="14328900" cy="170037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 name="Google Shape;57;p13"/>
          <p:cNvSpPr/>
          <p:nvPr/>
        </p:nvSpPr>
        <p:spPr>
          <a:xfrm>
            <a:off x="914400" y="4892040"/>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3"/>
          <p:cNvSpPr txBox="1"/>
          <p:nvPr/>
        </p:nvSpPr>
        <p:spPr>
          <a:xfrm>
            <a:off x="1636776" y="4800600"/>
            <a:ext cx="105156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SADDLEBACK'S ONLINE COMMUNITY MODEL</a:t>
            </a:r>
            <a:endParaRPr b="0" i="0" sz="1400" u="none" cap="none" strike="noStrike">
              <a:solidFill>
                <a:srgbClr val="000000"/>
              </a:solidFill>
              <a:latin typeface="Arial"/>
              <a:ea typeface="Arial"/>
              <a:cs typeface="Arial"/>
              <a:sym typeface="Arial"/>
            </a:endParaRPr>
          </a:p>
        </p:txBody>
      </p:sp>
      <p:sp>
        <p:nvSpPr>
          <p:cNvPr id="59" name="Google Shape;59;p13"/>
          <p:cNvSpPr txBox="1"/>
          <p:nvPr/>
        </p:nvSpPr>
        <p:spPr>
          <a:xfrm>
            <a:off x="914400" y="5577840"/>
            <a:ext cx="11521440" cy="36576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rgbClr val="000000"/>
              </a:buClr>
              <a:buSzPts val="13000"/>
              <a:buFont typeface="Arial"/>
              <a:buNone/>
            </a:pPr>
            <a:r>
              <a:rPr b="1" i="0" lang="en" sz="13000" u="none" cap="none" strike="noStrike">
                <a:solidFill>
                  <a:srgbClr val="F4F7FC"/>
                </a:solidFill>
                <a:latin typeface="Arial"/>
                <a:ea typeface="Arial"/>
                <a:cs typeface="Arial"/>
                <a:sym typeface="Arial"/>
              </a:rPr>
              <a:t>Crowd </a:t>
            </a:r>
            <a:r>
              <a:rPr b="1" i="0" lang="en" sz="13000" u="none" cap="none" strike="noStrike">
                <a:solidFill>
                  <a:srgbClr val="4F86E9"/>
                </a:solidFill>
                <a:latin typeface="Arial"/>
                <a:ea typeface="Arial"/>
                <a:cs typeface="Arial"/>
                <a:sym typeface="Arial"/>
              </a:rPr>
              <a:t>to </a:t>
            </a:r>
            <a:r>
              <a:rPr b="1" i="0" lang="en" sz="13000" u="none" cap="none" strike="noStrike">
                <a:solidFill>
                  <a:srgbClr val="F4F7FC"/>
                </a:solidFill>
                <a:latin typeface="Arial"/>
                <a:ea typeface="Arial"/>
                <a:cs typeface="Arial"/>
                <a:sym typeface="Arial"/>
              </a:rPr>
              <a:t>Core</a:t>
            </a:r>
            <a:endParaRPr b="0" i="0" sz="1400" u="none" cap="none" strike="noStrike">
              <a:solidFill>
                <a:srgbClr val="000000"/>
              </a:solidFill>
              <a:latin typeface="Arial"/>
              <a:ea typeface="Arial"/>
              <a:cs typeface="Arial"/>
              <a:sym typeface="Arial"/>
            </a:endParaRPr>
          </a:p>
        </p:txBody>
      </p:sp>
      <p:sp>
        <p:nvSpPr>
          <p:cNvPr id="60" name="Google Shape;60;p13"/>
          <p:cNvSpPr txBox="1"/>
          <p:nvPr/>
        </p:nvSpPr>
        <p:spPr>
          <a:xfrm>
            <a:off x="914400" y="9784080"/>
            <a:ext cx="10607040" cy="274320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4200"/>
              <a:buFont typeface="Arial"/>
              <a:buNone/>
            </a:pPr>
            <a:r>
              <a:rPr b="0" i="0" lang="en" sz="4200" u="none" cap="none" strike="noStrike">
                <a:solidFill>
                  <a:srgbClr val="B9C6E0"/>
                </a:solidFill>
                <a:latin typeface="Arial"/>
                <a:ea typeface="Arial"/>
                <a:cs typeface="Arial"/>
                <a:sym typeface="Arial"/>
              </a:rPr>
              <a:t>Turning a broad audience into a committed core.</a:t>
            </a:r>
            <a:endParaRPr b="0" i="0" sz="1400" u="none" cap="none" strike="noStrike">
              <a:solidFill>
                <a:srgbClr val="000000"/>
              </a:solidFill>
              <a:latin typeface="Arial"/>
              <a:ea typeface="Arial"/>
              <a:cs typeface="Arial"/>
              <a:sym typeface="Arial"/>
            </a:endParaRPr>
          </a:p>
        </p:txBody>
      </p:sp>
      <p:sp>
        <p:nvSpPr>
          <p:cNvPr id="61" name="Google Shape;61;p13"/>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13"/>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63" name="Google Shape;63;p13"/>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2"/>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 name="Google Shape;210;p22"/>
          <p:cNvSpPr txBox="1"/>
          <p:nvPr/>
        </p:nvSpPr>
        <p:spPr>
          <a:xfrm>
            <a:off x="1143001" y="260041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HOW WE KEEP SCORE</a:t>
            </a:r>
            <a:endParaRPr b="0" i="0" sz="1400" u="none" cap="none" strike="noStrike">
              <a:solidFill>
                <a:srgbClr val="000000"/>
              </a:solidFill>
              <a:latin typeface="Arial"/>
              <a:ea typeface="Arial"/>
              <a:cs typeface="Arial"/>
              <a:sym typeface="Arial"/>
            </a:endParaRPr>
          </a:p>
        </p:txBody>
      </p:sp>
      <p:sp>
        <p:nvSpPr>
          <p:cNvPr id="211" name="Google Shape;211;p22"/>
          <p:cNvSpPr txBox="1"/>
          <p:nvPr/>
        </p:nvSpPr>
        <p:spPr>
          <a:xfrm>
            <a:off x="822900" y="4497395"/>
            <a:ext cx="11155800" cy="8928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800"/>
              <a:buFont typeface="Arial"/>
              <a:buNone/>
            </a:pPr>
            <a:r>
              <a:rPr b="1" i="0" lang="en" sz="5800" u="none" cap="none" strike="noStrike">
                <a:solidFill>
                  <a:srgbClr val="F4F7FC"/>
                </a:solidFill>
                <a:latin typeface="Arial"/>
                <a:ea typeface="Arial"/>
                <a:cs typeface="Arial"/>
                <a:sym typeface="Arial"/>
              </a:rPr>
              <a:t>One number runs everything.</a:t>
            </a:r>
            <a:endParaRPr b="0" i="0" sz="1400" u="none" cap="none" strike="noStrike">
              <a:solidFill>
                <a:srgbClr val="000000"/>
              </a:solidFill>
              <a:latin typeface="Arial"/>
              <a:ea typeface="Arial"/>
              <a:cs typeface="Arial"/>
              <a:sym typeface="Arial"/>
            </a:endParaRPr>
          </a:p>
        </p:txBody>
      </p:sp>
      <p:sp>
        <p:nvSpPr>
          <p:cNvPr id="212" name="Google Shape;212;p22"/>
          <p:cNvSpPr txBox="1"/>
          <p:nvPr/>
        </p:nvSpPr>
        <p:spPr>
          <a:xfrm>
            <a:off x="822900" y="6213675"/>
            <a:ext cx="103326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We set one big goal for new Extensions each year, plus a five-year goal. Budget, staffing, programming — everything is centered on that objective.</a:t>
            </a:r>
            <a:endParaRPr b="0" i="0" sz="1400" u="none" cap="none" strike="noStrike">
              <a:solidFill>
                <a:srgbClr val="000000"/>
              </a:solidFill>
              <a:latin typeface="Arial"/>
              <a:ea typeface="Arial"/>
              <a:cs typeface="Arial"/>
              <a:sym typeface="Arial"/>
            </a:endParaRPr>
          </a:p>
        </p:txBody>
      </p:sp>
      <p:sp>
        <p:nvSpPr>
          <p:cNvPr id="213" name="Google Shape;213;p22"/>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 name="Google Shape;214;p22"/>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215" name="Google Shape;215;p22"/>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pic>
        <p:nvPicPr>
          <p:cNvPr id="221" name="Google Shape;221;p23" title="Screenshot 2026-07-12 at 9.10.51 AM.png"/>
          <p:cNvPicPr preferRelativeResize="0"/>
          <p:nvPr/>
        </p:nvPicPr>
        <p:blipFill rotWithShape="1">
          <a:blip r:embed="rId3">
            <a:alphaModFix/>
          </a:blip>
          <a:srcRect b="0" l="0" r="0" t="0"/>
          <a:stretch/>
        </p:blipFill>
        <p:spPr>
          <a:xfrm>
            <a:off x="-895575" y="-200750"/>
            <a:ext cx="14625899" cy="17130924"/>
          </a:xfrm>
          <a:prstGeom prst="rect">
            <a:avLst/>
          </a:prstGeom>
          <a:noFill/>
          <a:ln>
            <a:noFill/>
          </a:ln>
        </p:spPr>
      </p:pic>
      <p:sp>
        <p:nvSpPr>
          <p:cNvPr id="222" name="Google Shape;222;p23"/>
          <p:cNvSpPr/>
          <p:nvPr/>
        </p:nvSpPr>
        <p:spPr>
          <a:xfrm>
            <a:off x="-1264525" y="-200750"/>
            <a:ext cx="14328900" cy="170037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3" name="Google Shape;223;p23"/>
          <p:cNvSpPr/>
          <p:nvPr/>
        </p:nvSpPr>
        <p:spPr>
          <a:xfrm>
            <a:off x="914400" y="6144768"/>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4" name="Google Shape;224;p23"/>
          <p:cNvSpPr txBox="1"/>
          <p:nvPr/>
        </p:nvSpPr>
        <p:spPr>
          <a:xfrm>
            <a:off x="1636776" y="6053328"/>
            <a:ext cx="105156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A VISION STORY</a:t>
            </a:r>
            <a:endParaRPr b="0" i="0" sz="1400" u="none" cap="none" strike="noStrike">
              <a:solidFill>
                <a:srgbClr val="000000"/>
              </a:solidFill>
              <a:latin typeface="Arial"/>
              <a:ea typeface="Arial"/>
              <a:cs typeface="Arial"/>
              <a:sym typeface="Arial"/>
            </a:endParaRPr>
          </a:p>
        </p:txBody>
      </p:sp>
      <p:sp>
        <p:nvSpPr>
          <p:cNvPr id="225" name="Google Shape;225;p23"/>
          <p:cNvSpPr txBox="1"/>
          <p:nvPr/>
        </p:nvSpPr>
        <p:spPr>
          <a:xfrm>
            <a:off x="914400" y="6583680"/>
            <a:ext cx="11887200" cy="27432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25500"/>
              <a:buFont typeface="Arial"/>
              <a:buNone/>
            </a:pPr>
            <a:r>
              <a:rPr b="1" i="0" lang="en" sz="25500" u="none" cap="none" strike="noStrike">
                <a:solidFill>
                  <a:srgbClr val="4F86E9"/>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226" name="Google Shape;226;p23"/>
          <p:cNvSpPr txBox="1"/>
          <p:nvPr/>
        </p:nvSpPr>
        <p:spPr>
          <a:xfrm>
            <a:off x="914400" y="11338560"/>
            <a:ext cx="11887200" cy="18288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rgbClr val="000000"/>
              </a:buClr>
              <a:buSzPts val="8800"/>
              <a:buFont typeface="Arial"/>
              <a:buNone/>
            </a:pPr>
            <a:r>
              <a:rPr b="1" i="0" lang="en" sz="8800" u="none" cap="none" strike="noStrike">
                <a:solidFill>
                  <a:srgbClr val="F4F7FC"/>
                </a:solidFill>
                <a:latin typeface="Arial"/>
                <a:ea typeface="Arial"/>
                <a:cs typeface="Arial"/>
                <a:sym typeface="Arial"/>
              </a:rPr>
              <a:t>Meet James</a:t>
            </a:r>
            <a:endParaRPr b="0" i="0" sz="1400" u="none" cap="none" strike="noStrike">
              <a:solidFill>
                <a:srgbClr val="000000"/>
              </a:solidFill>
              <a:latin typeface="Arial"/>
              <a:ea typeface="Arial"/>
              <a:cs typeface="Arial"/>
              <a:sym typeface="Arial"/>
            </a:endParaRPr>
          </a:p>
        </p:txBody>
      </p:sp>
      <p:sp>
        <p:nvSpPr>
          <p:cNvPr id="227" name="Google Shape;227;p23"/>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 name="Google Shape;228;p23"/>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229" name="Google Shape;229;p23"/>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4"/>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 name="Google Shape;236;p24"/>
          <p:cNvSpPr txBox="1"/>
          <p:nvPr/>
        </p:nvSpPr>
        <p:spPr>
          <a:xfrm>
            <a:off x="1143001" y="27028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EXERCISE</a:t>
            </a:r>
            <a:endParaRPr b="0" i="0" sz="1400" u="none" cap="none" strike="noStrike">
              <a:solidFill>
                <a:srgbClr val="000000"/>
              </a:solidFill>
              <a:latin typeface="Arial"/>
              <a:ea typeface="Arial"/>
              <a:cs typeface="Arial"/>
              <a:sym typeface="Arial"/>
            </a:endParaRPr>
          </a:p>
        </p:txBody>
      </p:sp>
      <p:sp>
        <p:nvSpPr>
          <p:cNvPr id="237" name="Google Shape;237;p24"/>
          <p:cNvSpPr txBox="1"/>
          <p:nvPr/>
        </p:nvSpPr>
        <p:spPr>
          <a:xfrm>
            <a:off x="822900" y="4770123"/>
            <a:ext cx="11155800" cy="9852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Write your vision story.</a:t>
            </a:r>
            <a:endParaRPr b="0" i="0" sz="1400" u="none" cap="none" strike="noStrike">
              <a:solidFill>
                <a:srgbClr val="000000"/>
              </a:solidFill>
              <a:latin typeface="Arial"/>
              <a:ea typeface="Arial"/>
              <a:cs typeface="Arial"/>
              <a:sym typeface="Arial"/>
            </a:endParaRPr>
          </a:p>
        </p:txBody>
      </p:sp>
      <p:sp>
        <p:nvSpPr>
          <p:cNvPr id="238" name="Google Shape;238;p24"/>
          <p:cNvSpPr txBox="1"/>
          <p:nvPr/>
        </p:nvSpPr>
        <p:spPr>
          <a:xfrm>
            <a:off x="822900" y="7102850"/>
            <a:ext cx="10332600" cy="18174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A boss had me do this almost ten years ago. I laughed at it then. I'm not laughing now — I've met people like James many times over. Here's ours.</a:t>
            </a:r>
            <a:endParaRPr b="0" i="0" sz="1400" u="none" cap="none" strike="noStrike">
              <a:solidFill>
                <a:srgbClr val="000000"/>
              </a:solidFill>
              <a:latin typeface="Arial"/>
              <a:ea typeface="Arial"/>
              <a:cs typeface="Arial"/>
              <a:sym typeface="Arial"/>
            </a:endParaRPr>
          </a:p>
        </p:txBody>
      </p:sp>
      <p:sp>
        <p:nvSpPr>
          <p:cNvPr id="239" name="Google Shape;239;p24"/>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 name="Google Shape;240;p24"/>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241" name="Google Shape;241;p24"/>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5"/>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8" name="Google Shape;248;p25"/>
          <p:cNvSpPr txBox="1"/>
          <p:nvPr/>
        </p:nvSpPr>
        <p:spPr>
          <a:xfrm>
            <a:off x="1143001" y="20265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HOW THE CROWD BECOMES THE CORE</a:t>
            </a:r>
            <a:endParaRPr b="0" i="0" sz="1400" u="none" cap="none" strike="noStrike">
              <a:solidFill>
                <a:srgbClr val="000000"/>
              </a:solidFill>
              <a:latin typeface="Arial"/>
              <a:ea typeface="Arial"/>
              <a:cs typeface="Arial"/>
              <a:sym typeface="Arial"/>
            </a:endParaRPr>
          </a:p>
        </p:txBody>
      </p:sp>
      <p:sp>
        <p:nvSpPr>
          <p:cNvPr id="249" name="Google Shape;249;p25"/>
          <p:cNvSpPr txBox="1"/>
          <p:nvPr/>
        </p:nvSpPr>
        <p:spPr>
          <a:xfrm>
            <a:off x="822900" y="3287410"/>
            <a:ext cx="11155800" cy="892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800"/>
              <a:buFont typeface="Arial"/>
              <a:buNone/>
            </a:pPr>
            <a:r>
              <a:rPr b="1" i="0" lang="en" sz="5800" u="none" cap="none" strike="noStrike">
                <a:solidFill>
                  <a:srgbClr val="F4F7FC"/>
                </a:solidFill>
                <a:latin typeface="Arial"/>
                <a:ea typeface="Arial"/>
                <a:cs typeface="Arial"/>
                <a:sym typeface="Arial"/>
              </a:rPr>
              <a:t>Six moves.</a:t>
            </a:r>
            <a:endParaRPr b="0" i="0" sz="1400" u="none" cap="none" strike="noStrike">
              <a:solidFill>
                <a:srgbClr val="000000"/>
              </a:solidFill>
              <a:latin typeface="Arial"/>
              <a:ea typeface="Arial"/>
              <a:cs typeface="Arial"/>
              <a:sym typeface="Arial"/>
            </a:endParaRPr>
          </a:p>
        </p:txBody>
      </p:sp>
      <p:sp>
        <p:nvSpPr>
          <p:cNvPr id="250" name="Google Shape;250;p25"/>
          <p:cNvSpPr txBox="1"/>
          <p:nvPr/>
        </p:nvSpPr>
        <p:spPr>
          <a:xfrm>
            <a:off x="914400" y="473964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251" name="Google Shape;251;p25"/>
          <p:cNvSpPr txBox="1"/>
          <p:nvPr/>
        </p:nvSpPr>
        <p:spPr>
          <a:xfrm>
            <a:off x="2743200" y="472135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Watch</a:t>
            </a:r>
            <a:endParaRPr b="0" i="0" sz="1400" u="none" cap="none" strike="noStrike">
              <a:solidFill>
                <a:srgbClr val="000000"/>
              </a:solidFill>
              <a:latin typeface="Arial"/>
              <a:ea typeface="Arial"/>
              <a:cs typeface="Arial"/>
              <a:sym typeface="Arial"/>
            </a:endParaRPr>
          </a:p>
        </p:txBody>
      </p:sp>
      <p:sp>
        <p:nvSpPr>
          <p:cNvPr id="252" name="Google Shape;252;p25"/>
          <p:cNvSpPr txBox="1"/>
          <p:nvPr/>
        </p:nvSpPr>
        <p:spPr>
          <a:xfrm>
            <a:off x="2743200" y="5398007"/>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A stranger finds the service and keeps coming back.</a:t>
            </a:r>
            <a:endParaRPr b="0" i="0" sz="1400" u="none" cap="none" strike="noStrike">
              <a:solidFill>
                <a:srgbClr val="000000"/>
              </a:solidFill>
              <a:latin typeface="Arial"/>
              <a:ea typeface="Arial"/>
              <a:cs typeface="Arial"/>
              <a:sym typeface="Arial"/>
            </a:endParaRPr>
          </a:p>
        </p:txBody>
      </p:sp>
      <p:sp>
        <p:nvSpPr>
          <p:cNvPr id="253" name="Google Shape;253;p25"/>
          <p:cNvSpPr txBox="1"/>
          <p:nvPr/>
        </p:nvSpPr>
        <p:spPr>
          <a:xfrm>
            <a:off x="914400" y="6416039"/>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254" name="Google Shape;254;p25"/>
          <p:cNvSpPr txBox="1"/>
          <p:nvPr/>
        </p:nvSpPr>
        <p:spPr>
          <a:xfrm>
            <a:off x="2743200" y="639775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Respond</a:t>
            </a:r>
            <a:endParaRPr b="0" i="0" sz="1400" u="none" cap="none" strike="noStrike">
              <a:solidFill>
                <a:srgbClr val="000000"/>
              </a:solidFill>
              <a:latin typeface="Arial"/>
              <a:ea typeface="Arial"/>
              <a:cs typeface="Arial"/>
              <a:sym typeface="Arial"/>
            </a:endParaRPr>
          </a:p>
        </p:txBody>
      </p:sp>
      <p:sp>
        <p:nvSpPr>
          <p:cNvPr id="255" name="Google Shape;255;p25"/>
          <p:cNvSpPr txBox="1"/>
          <p:nvPr/>
        </p:nvSpPr>
        <p:spPr>
          <a:xfrm>
            <a:off x="2743200" y="7074407"/>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They take a first step of faith — digitally.</a:t>
            </a:r>
            <a:endParaRPr b="0" i="0" sz="1400" u="none" cap="none" strike="noStrike">
              <a:solidFill>
                <a:srgbClr val="000000"/>
              </a:solidFill>
              <a:latin typeface="Arial"/>
              <a:ea typeface="Arial"/>
              <a:cs typeface="Arial"/>
              <a:sym typeface="Arial"/>
            </a:endParaRPr>
          </a:p>
        </p:txBody>
      </p:sp>
      <p:sp>
        <p:nvSpPr>
          <p:cNvPr id="256" name="Google Shape;256;p25"/>
          <p:cNvSpPr txBox="1"/>
          <p:nvPr/>
        </p:nvSpPr>
        <p:spPr>
          <a:xfrm>
            <a:off x="914400" y="8092439"/>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257" name="Google Shape;257;p25"/>
          <p:cNvSpPr txBox="1"/>
          <p:nvPr/>
        </p:nvSpPr>
        <p:spPr>
          <a:xfrm>
            <a:off x="2743200" y="8074151"/>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Belong</a:t>
            </a:r>
            <a:endParaRPr b="0" i="0" sz="1400" u="none" cap="none" strike="noStrike">
              <a:solidFill>
                <a:srgbClr val="000000"/>
              </a:solidFill>
              <a:latin typeface="Arial"/>
              <a:ea typeface="Arial"/>
              <a:cs typeface="Arial"/>
              <a:sym typeface="Arial"/>
            </a:endParaRPr>
          </a:p>
        </p:txBody>
      </p:sp>
      <p:sp>
        <p:nvSpPr>
          <p:cNvPr id="258" name="Google Shape;258;p25"/>
          <p:cNvSpPr txBox="1"/>
          <p:nvPr/>
        </p:nvSpPr>
        <p:spPr>
          <a:xfrm>
            <a:off x="2743200" y="875080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A class turns interest into membership.</a:t>
            </a:r>
            <a:endParaRPr b="0" i="0" sz="1400" u="none" cap="none" strike="noStrike">
              <a:solidFill>
                <a:srgbClr val="000000"/>
              </a:solidFill>
              <a:latin typeface="Arial"/>
              <a:ea typeface="Arial"/>
              <a:cs typeface="Arial"/>
              <a:sym typeface="Arial"/>
            </a:endParaRPr>
          </a:p>
        </p:txBody>
      </p:sp>
      <p:sp>
        <p:nvSpPr>
          <p:cNvPr id="259" name="Google Shape;259;p25"/>
          <p:cNvSpPr txBox="1"/>
          <p:nvPr/>
        </p:nvSpPr>
        <p:spPr>
          <a:xfrm>
            <a:off x="914400" y="976884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260" name="Google Shape;260;p25"/>
          <p:cNvSpPr txBox="1"/>
          <p:nvPr/>
        </p:nvSpPr>
        <p:spPr>
          <a:xfrm>
            <a:off x="2743200" y="975055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Connect</a:t>
            </a:r>
            <a:endParaRPr b="0" i="0" sz="1400" u="none" cap="none" strike="noStrike">
              <a:solidFill>
                <a:srgbClr val="000000"/>
              </a:solidFill>
              <a:latin typeface="Arial"/>
              <a:ea typeface="Arial"/>
              <a:cs typeface="Arial"/>
              <a:sym typeface="Arial"/>
            </a:endParaRPr>
          </a:p>
        </p:txBody>
      </p:sp>
      <p:sp>
        <p:nvSpPr>
          <p:cNvPr id="261" name="Google Shape;261;p25"/>
          <p:cNvSpPr txBox="1"/>
          <p:nvPr/>
        </p:nvSpPr>
        <p:spPr>
          <a:xfrm>
            <a:off x="2743200" y="1042720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A small group becomes family.</a:t>
            </a:r>
            <a:endParaRPr b="0" i="0" sz="1400" u="none" cap="none" strike="noStrike">
              <a:solidFill>
                <a:srgbClr val="000000"/>
              </a:solidFill>
              <a:latin typeface="Arial"/>
              <a:ea typeface="Arial"/>
              <a:cs typeface="Arial"/>
              <a:sym typeface="Arial"/>
            </a:endParaRPr>
          </a:p>
        </p:txBody>
      </p:sp>
      <p:sp>
        <p:nvSpPr>
          <p:cNvPr id="262" name="Google Shape;262;p25"/>
          <p:cNvSpPr txBox="1"/>
          <p:nvPr/>
        </p:nvSpPr>
        <p:spPr>
          <a:xfrm>
            <a:off x="914400" y="1144524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05</a:t>
            </a:r>
            <a:endParaRPr b="0" i="0" sz="1400" u="none" cap="none" strike="noStrike">
              <a:solidFill>
                <a:srgbClr val="000000"/>
              </a:solidFill>
              <a:latin typeface="Arial"/>
              <a:ea typeface="Arial"/>
              <a:cs typeface="Arial"/>
              <a:sym typeface="Arial"/>
            </a:endParaRPr>
          </a:p>
        </p:txBody>
      </p:sp>
      <p:sp>
        <p:nvSpPr>
          <p:cNvPr id="263" name="Google Shape;263;p25"/>
          <p:cNvSpPr txBox="1"/>
          <p:nvPr/>
        </p:nvSpPr>
        <p:spPr>
          <a:xfrm>
            <a:off x="2743200" y="1142695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Contribute</a:t>
            </a:r>
            <a:endParaRPr b="0" i="0" sz="1400" u="none" cap="none" strike="noStrike">
              <a:solidFill>
                <a:srgbClr val="000000"/>
              </a:solidFill>
              <a:latin typeface="Arial"/>
              <a:ea typeface="Arial"/>
              <a:cs typeface="Arial"/>
              <a:sym typeface="Arial"/>
            </a:endParaRPr>
          </a:p>
        </p:txBody>
      </p:sp>
      <p:sp>
        <p:nvSpPr>
          <p:cNvPr id="264" name="Google Shape;264;p25"/>
          <p:cNvSpPr txBox="1"/>
          <p:nvPr/>
        </p:nvSpPr>
        <p:spPr>
          <a:xfrm>
            <a:off x="2743200" y="1210360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They start reaching the people around them.</a:t>
            </a:r>
            <a:endParaRPr b="0" i="0" sz="1400" u="none" cap="none" strike="noStrike">
              <a:solidFill>
                <a:srgbClr val="000000"/>
              </a:solidFill>
              <a:latin typeface="Arial"/>
              <a:ea typeface="Arial"/>
              <a:cs typeface="Arial"/>
              <a:sym typeface="Arial"/>
            </a:endParaRPr>
          </a:p>
        </p:txBody>
      </p:sp>
      <p:sp>
        <p:nvSpPr>
          <p:cNvPr id="265" name="Google Shape;265;p25"/>
          <p:cNvSpPr txBox="1"/>
          <p:nvPr/>
        </p:nvSpPr>
        <p:spPr>
          <a:xfrm>
            <a:off x="914400" y="1312164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06</a:t>
            </a:r>
            <a:endParaRPr b="0" i="0" sz="1400" u="none" cap="none" strike="noStrike">
              <a:solidFill>
                <a:srgbClr val="000000"/>
              </a:solidFill>
              <a:latin typeface="Arial"/>
              <a:ea typeface="Arial"/>
              <a:cs typeface="Arial"/>
              <a:sym typeface="Arial"/>
            </a:endParaRPr>
          </a:p>
        </p:txBody>
      </p:sp>
      <p:sp>
        <p:nvSpPr>
          <p:cNvPr id="266" name="Google Shape;266;p25"/>
          <p:cNvSpPr txBox="1"/>
          <p:nvPr/>
        </p:nvSpPr>
        <p:spPr>
          <a:xfrm>
            <a:off x="2743200" y="1310335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Launch</a:t>
            </a:r>
            <a:endParaRPr b="0" i="0" sz="1400" u="none" cap="none" strike="noStrike">
              <a:solidFill>
                <a:srgbClr val="000000"/>
              </a:solidFill>
              <a:latin typeface="Arial"/>
              <a:ea typeface="Arial"/>
              <a:cs typeface="Arial"/>
              <a:sym typeface="Arial"/>
            </a:endParaRPr>
          </a:p>
        </p:txBody>
      </p:sp>
      <p:sp>
        <p:nvSpPr>
          <p:cNvPr id="267" name="Google Shape;267;p25"/>
          <p:cNvSpPr txBox="1"/>
          <p:nvPr/>
        </p:nvSpPr>
        <p:spPr>
          <a:xfrm>
            <a:off x="2743200" y="1378000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A Meetup becomes an Extension becomes a campus.</a:t>
            </a:r>
            <a:endParaRPr b="0" i="0" sz="1400" u="none" cap="none" strike="noStrike">
              <a:solidFill>
                <a:srgbClr val="000000"/>
              </a:solidFill>
              <a:latin typeface="Arial"/>
              <a:ea typeface="Arial"/>
              <a:cs typeface="Arial"/>
              <a:sym typeface="Arial"/>
            </a:endParaRPr>
          </a:p>
        </p:txBody>
      </p:sp>
      <p:sp>
        <p:nvSpPr>
          <p:cNvPr id="268" name="Google Shape;268;p25"/>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9" name="Google Shape;269;p25"/>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270" name="Google Shape;270;p25"/>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6"/>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7" name="Google Shape;277;p26"/>
          <p:cNvSpPr txBox="1"/>
          <p:nvPr/>
        </p:nvSpPr>
        <p:spPr>
          <a:xfrm>
            <a:off x="1143001" y="274451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CROWD</a:t>
            </a:r>
            <a:endParaRPr b="0" i="0" sz="1400" u="none" cap="none" strike="noStrike">
              <a:solidFill>
                <a:srgbClr val="000000"/>
              </a:solidFill>
              <a:latin typeface="Arial"/>
              <a:ea typeface="Arial"/>
              <a:cs typeface="Arial"/>
              <a:sym typeface="Arial"/>
            </a:endParaRPr>
          </a:p>
        </p:txBody>
      </p:sp>
      <p:sp>
        <p:nvSpPr>
          <p:cNvPr id="278" name="Google Shape;278;p26"/>
          <p:cNvSpPr txBox="1"/>
          <p:nvPr/>
        </p:nvSpPr>
        <p:spPr>
          <a:xfrm>
            <a:off x="822963" y="4095195"/>
            <a:ext cx="11155800" cy="9543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6200"/>
              <a:buFont typeface="Arial"/>
              <a:buNone/>
            </a:pPr>
            <a:r>
              <a:rPr b="1" i="0" lang="en" sz="6200" u="none" cap="none" strike="noStrike">
                <a:solidFill>
                  <a:srgbClr val="F4F7FC"/>
                </a:solidFill>
                <a:latin typeface="Arial"/>
                <a:ea typeface="Arial"/>
                <a:cs typeface="Arial"/>
                <a:sym typeface="Arial"/>
              </a:rPr>
              <a:t>James, in San Francisco.</a:t>
            </a:r>
            <a:endParaRPr b="0" i="0" sz="1400" u="none" cap="none" strike="noStrike">
              <a:solidFill>
                <a:srgbClr val="000000"/>
              </a:solidFill>
              <a:latin typeface="Arial"/>
              <a:ea typeface="Arial"/>
              <a:cs typeface="Arial"/>
              <a:sym typeface="Arial"/>
            </a:endParaRPr>
          </a:p>
        </p:txBody>
      </p:sp>
      <p:sp>
        <p:nvSpPr>
          <p:cNvPr id="279" name="Google Shape;279;p26"/>
          <p:cNvSpPr txBox="1"/>
          <p:nvPr/>
        </p:nvSpPr>
        <p:spPr>
          <a:xfrm>
            <a:off x="822963" y="6398500"/>
            <a:ext cx="103326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Far from any Saddleback location. Never heard of us. Good career, dating, but a gap he couldn't name — he and his girlfriend wanted their lives to matter, and weren't sure how.</a:t>
            </a:r>
            <a:endParaRPr b="0" i="0" sz="1400" u="none" cap="none" strike="noStrike">
              <a:solidFill>
                <a:srgbClr val="000000"/>
              </a:solidFill>
              <a:latin typeface="Arial"/>
              <a:ea typeface="Arial"/>
              <a:cs typeface="Arial"/>
              <a:sym typeface="Arial"/>
            </a:endParaRPr>
          </a:p>
        </p:txBody>
      </p:sp>
      <p:sp>
        <p:nvSpPr>
          <p:cNvPr id="280" name="Google Shape;280;p26"/>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1" name="Google Shape;281;p26"/>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282" name="Google Shape;282;p26"/>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7"/>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9" name="Google Shape;289;p27"/>
          <p:cNvSpPr txBox="1"/>
          <p:nvPr/>
        </p:nvSpPr>
        <p:spPr>
          <a:xfrm>
            <a:off x="1143001" y="18382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FIRST CONTACT</a:t>
            </a:r>
            <a:endParaRPr b="0" i="0" sz="1400" u="none" cap="none" strike="noStrike">
              <a:solidFill>
                <a:srgbClr val="000000"/>
              </a:solidFill>
              <a:latin typeface="Arial"/>
              <a:ea typeface="Arial"/>
              <a:cs typeface="Arial"/>
              <a:sym typeface="Arial"/>
            </a:endParaRPr>
          </a:p>
        </p:txBody>
      </p:sp>
      <p:sp>
        <p:nvSpPr>
          <p:cNvPr id="290" name="Google Shape;290;p27"/>
          <p:cNvSpPr txBox="1"/>
          <p:nvPr/>
        </p:nvSpPr>
        <p:spPr>
          <a:xfrm>
            <a:off x="914400" y="3322320"/>
            <a:ext cx="11155800" cy="16791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An Instagram ad. </a:t>
            </a:r>
            <a:endParaRPr b="1" i="0" sz="5400" u="none" cap="none" strike="noStrike">
              <a:solidFill>
                <a:srgbClr val="F4F7FC"/>
              </a:solidFill>
              <a:latin typeface="Arial"/>
              <a:ea typeface="Arial"/>
              <a:cs typeface="Arial"/>
              <a:sym typeface="Arial"/>
            </a:endParaRPr>
          </a:p>
          <a:p>
            <a:pPr indent="0" lvl="0" marL="0" marR="0" rtl="0" algn="ctr">
              <a:lnSpc>
                <a:spcPct val="102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A YouTube service.</a:t>
            </a:r>
            <a:endParaRPr b="0" i="0" sz="1400" u="none" cap="none" strike="noStrike">
              <a:solidFill>
                <a:srgbClr val="000000"/>
              </a:solidFill>
              <a:latin typeface="Arial"/>
              <a:ea typeface="Arial"/>
              <a:cs typeface="Arial"/>
              <a:sym typeface="Arial"/>
            </a:endParaRPr>
          </a:p>
        </p:txBody>
      </p:sp>
      <p:sp>
        <p:nvSpPr>
          <p:cNvPr id="291" name="Google Shape;291;p27"/>
          <p:cNvSpPr txBox="1"/>
          <p:nvPr/>
        </p:nvSpPr>
        <p:spPr>
          <a:xfrm>
            <a:off x="914400" y="5625625"/>
            <a:ext cx="10332600" cy="29097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Scrolling Instagram, James taps an ad about a meaningful life. It links to a YouTube worship service — music that fits him, a message that hits what they're wrestling with. He subscribes. They watch every week.</a:t>
            </a:r>
            <a:endParaRPr b="0" i="0" sz="1400" u="none" cap="none" strike="noStrike">
              <a:solidFill>
                <a:srgbClr val="000000"/>
              </a:solidFill>
              <a:latin typeface="Arial"/>
              <a:ea typeface="Arial"/>
              <a:cs typeface="Arial"/>
              <a:sym typeface="Arial"/>
            </a:endParaRPr>
          </a:p>
        </p:txBody>
      </p:sp>
      <p:sp>
        <p:nvSpPr>
          <p:cNvPr id="292" name="Google Shape;292;p27"/>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 name="Google Shape;293;p27"/>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294" name="Google Shape;294;p27"/>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pic>
        <p:nvPicPr>
          <p:cNvPr id="295" name="Google Shape;295;p27" title="Screenshot 2026-07-14 at 2.06.28 PM.png"/>
          <p:cNvPicPr preferRelativeResize="0"/>
          <p:nvPr/>
        </p:nvPicPr>
        <p:blipFill rotWithShape="1">
          <a:blip r:embed="rId3">
            <a:alphaModFix/>
          </a:blip>
          <a:srcRect b="0" l="0" r="0" t="0"/>
          <a:stretch/>
        </p:blipFill>
        <p:spPr>
          <a:xfrm>
            <a:off x="912188" y="9104875"/>
            <a:ext cx="4820375" cy="3655326"/>
          </a:xfrm>
          <a:prstGeom prst="rect">
            <a:avLst/>
          </a:prstGeom>
          <a:solidFill>
            <a:srgbClr val="0F1B33"/>
          </a:solidFill>
          <a:ln>
            <a:noFill/>
          </a:ln>
        </p:spPr>
      </p:pic>
      <p:pic>
        <p:nvPicPr>
          <p:cNvPr id="296" name="Google Shape;296;p27" title="Screenshot 2026-07-14 at 2.06.43 PM.png"/>
          <p:cNvPicPr preferRelativeResize="0"/>
          <p:nvPr/>
        </p:nvPicPr>
        <p:blipFill rotWithShape="1">
          <a:blip r:embed="rId4">
            <a:alphaModFix/>
          </a:blip>
          <a:srcRect b="0" l="0" r="0" t="0"/>
          <a:stretch/>
        </p:blipFill>
        <p:spPr>
          <a:xfrm>
            <a:off x="5732562" y="9196412"/>
            <a:ext cx="6156851" cy="3472251"/>
          </a:xfrm>
          <a:prstGeom prst="rect">
            <a:avLst/>
          </a:prstGeom>
          <a:solidFill>
            <a:srgbClr val="0F1B33"/>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8"/>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 name="Google Shape;303;p28"/>
          <p:cNvSpPr txBox="1"/>
          <p:nvPr/>
        </p:nvSpPr>
        <p:spPr>
          <a:xfrm>
            <a:off x="1143001" y="21076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DECISION</a:t>
            </a:r>
            <a:endParaRPr b="0" i="0" sz="1400" u="none" cap="none" strike="noStrike">
              <a:solidFill>
                <a:srgbClr val="000000"/>
              </a:solidFill>
              <a:latin typeface="Arial"/>
              <a:ea typeface="Arial"/>
              <a:cs typeface="Arial"/>
              <a:sym typeface="Arial"/>
            </a:endParaRPr>
          </a:p>
        </p:txBody>
      </p:sp>
      <p:sp>
        <p:nvSpPr>
          <p:cNvPr id="304" name="Google Shape;304;p28"/>
          <p:cNvSpPr txBox="1"/>
          <p:nvPr/>
        </p:nvSpPr>
        <p:spPr>
          <a:xfrm>
            <a:off x="822900" y="3989070"/>
            <a:ext cx="11155800" cy="8928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5800"/>
              <a:buFont typeface="Arial"/>
              <a:buNone/>
            </a:pPr>
            <a:r>
              <a:rPr b="1" i="0" lang="en" sz="5800" u="none" cap="none" strike="noStrike">
                <a:solidFill>
                  <a:srgbClr val="F4F7FC"/>
                </a:solidFill>
                <a:latin typeface="Arial"/>
                <a:ea typeface="Arial"/>
                <a:cs typeface="Arial"/>
                <a:sym typeface="Arial"/>
              </a:rPr>
              <a:t>A prayer, then a tap.</a:t>
            </a:r>
            <a:endParaRPr b="0" i="0" sz="1400" u="none" cap="none" strike="noStrike">
              <a:solidFill>
                <a:srgbClr val="000000"/>
              </a:solidFill>
              <a:latin typeface="Arial"/>
              <a:ea typeface="Arial"/>
              <a:cs typeface="Arial"/>
              <a:sym typeface="Arial"/>
            </a:endParaRPr>
          </a:p>
        </p:txBody>
      </p:sp>
      <p:sp>
        <p:nvSpPr>
          <p:cNvPr id="305" name="Google Shape;305;p28"/>
          <p:cNvSpPr txBox="1"/>
          <p:nvPr/>
        </p:nvSpPr>
        <p:spPr>
          <a:xfrm>
            <a:off x="914400" y="6319900"/>
            <a:ext cx="10332600" cy="29097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After a month, they pray to accept Jesus during a service — and reach for their phones to mark it on the digital next-step card. An email invites them to a Zoom belonging class. They decide to make Saddleback home.</a:t>
            </a:r>
            <a:endParaRPr b="0" i="0" sz="1400" u="none" cap="none" strike="noStrike">
              <a:solidFill>
                <a:srgbClr val="000000"/>
              </a:solidFill>
              <a:latin typeface="Arial"/>
              <a:ea typeface="Arial"/>
              <a:cs typeface="Arial"/>
              <a:sym typeface="Arial"/>
            </a:endParaRPr>
          </a:p>
        </p:txBody>
      </p:sp>
      <p:sp>
        <p:nvSpPr>
          <p:cNvPr id="306" name="Google Shape;306;p28"/>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7" name="Google Shape;307;p28"/>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308" name="Google Shape;308;p28"/>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29"/>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5" name="Google Shape;315;p29"/>
          <p:cNvSpPr txBox="1"/>
          <p:nvPr/>
        </p:nvSpPr>
        <p:spPr>
          <a:xfrm>
            <a:off x="1143001" y="25504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COMMUNITY</a:t>
            </a:r>
            <a:endParaRPr b="0" i="0" sz="1400" u="none" cap="none" strike="noStrike">
              <a:solidFill>
                <a:srgbClr val="000000"/>
              </a:solidFill>
              <a:latin typeface="Arial"/>
              <a:ea typeface="Arial"/>
              <a:cs typeface="Arial"/>
              <a:sym typeface="Arial"/>
            </a:endParaRPr>
          </a:p>
        </p:txBody>
      </p:sp>
      <p:sp>
        <p:nvSpPr>
          <p:cNvPr id="316" name="Google Shape;316;p29"/>
          <p:cNvSpPr txBox="1"/>
          <p:nvPr/>
        </p:nvSpPr>
        <p:spPr>
          <a:xfrm>
            <a:off x="822963" y="4522470"/>
            <a:ext cx="11155800" cy="8619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5600"/>
              <a:buFont typeface="Arial"/>
              <a:buNone/>
            </a:pPr>
            <a:r>
              <a:rPr b="1" i="0" lang="en" sz="5600" u="none" cap="none" strike="noStrike">
                <a:solidFill>
                  <a:srgbClr val="F4F7FC"/>
                </a:solidFill>
                <a:latin typeface="Arial"/>
                <a:ea typeface="Arial"/>
                <a:cs typeface="Arial"/>
                <a:sym typeface="Arial"/>
              </a:rPr>
              <a:t>A group that became family.</a:t>
            </a:r>
            <a:endParaRPr b="0" i="0" sz="1400" u="none" cap="none" strike="noStrike">
              <a:solidFill>
                <a:srgbClr val="000000"/>
              </a:solidFill>
              <a:latin typeface="Arial"/>
              <a:ea typeface="Arial"/>
              <a:cs typeface="Arial"/>
              <a:sym typeface="Arial"/>
            </a:endParaRPr>
          </a:p>
        </p:txBody>
      </p:sp>
      <p:sp>
        <p:nvSpPr>
          <p:cNvPr id="317" name="Google Shape;317;p29"/>
          <p:cNvSpPr txBox="1"/>
          <p:nvPr/>
        </p:nvSpPr>
        <p:spPr>
          <a:xfrm>
            <a:off x="822963" y="6712900"/>
            <a:ext cx="10332600" cy="23133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Membership pauses until they can be baptized. Meanwhile they join a Zoom online small group with people all over the world. It's built for transformation, not information — and it quickly becomes vital.</a:t>
            </a:r>
            <a:endParaRPr b="0" i="0" sz="1400" u="none" cap="none" strike="noStrike">
              <a:solidFill>
                <a:srgbClr val="000000"/>
              </a:solidFill>
              <a:latin typeface="Arial"/>
              <a:ea typeface="Arial"/>
              <a:cs typeface="Arial"/>
              <a:sym typeface="Arial"/>
            </a:endParaRPr>
          </a:p>
        </p:txBody>
      </p:sp>
      <p:sp>
        <p:nvSpPr>
          <p:cNvPr id="318" name="Google Shape;318;p29"/>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9" name="Google Shape;319;p29"/>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320" name="Google Shape;320;p29"/>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30"/>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 name="Google Shape;327;p30"/>
          <p:cNvSpPr txBox="1"/>
          <p:nvPr/>
        </p:nvSpPr>
        <p:spPr>
          <a:xfrm>
            <a:off x="1143001" y="252406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TRANSFORMATION</a:t>
            </a:r>
            <a:endParaRPr b="0" i="0" sz="1400" u="none" cap="none" strike="noStrike">
              <a:solidFill>
                <a:srgbClr val="000000"/>
              </a:solidFill>
              <a:latin typeface="Arial"/>
              <a:ea typeface="Arial"/>
              <a:cs typeface="Arial"/>
              <a:sym typeface="Arial"/>
            </a:endParaRPr>
          </a:p>
        </p:txBody>
      </p:sp>
      <p:sp>
        <p:nvSpPr>
          <p:cNvPr id="328" name="Google Shape;328;p30"/>
          <p:cNvSpPr txBox="1"/>
          <p:nvPr/>
        </p:nvSpPr>
        <p:spPr>
          <a:xfrm>
            <a:off x="822963" y="4805495"/>
            <a:ext cx="11155800" cy="8619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600"/>
              <a:buFont typeface="Arial"/>
              <a:buNone/>
            </a:pPr>
            <a:r>
              <a:rPr b="1" i="0" lang="en" sz="5600" u="none" cap="none" strike="noStrike">
                <a:solidFill>
                  <a:srgbClr val="F4F7FC"/>
                </a:solidFill>
                <a:latin typeface="Arial"/>
                <a:ea typeface="Arial"/>
                <a:cs typeface="Arial"/>
                <a:sym typeface="Arial"/>
              </a:rPr>
              <a:t>Conviction, then courage.</a:t>
            </a:r>
            <a:endParaRPr b="0" i="0" sz="1400" u="none" cap="none" strike="noStrike">
              <a:solidFill>
                <a:srgbClr val="000000"/>
              </a:solidFill>
              <a:latin typeface="Arial"/>
              <a:ea typeface="Arial"/>
              <a:cs typeface="Arial"/>
              <a:sym typeface="Arial"/>
            </a:endParaRPr>
          </a:p>
        </p:txBody>
      </p:sp>
      <p:sp>
        <p:nvSpPr>
          <p:cNvPr id="329" name="Google Shape;329;p30"/>
          <p:cNvSpPr txBox="1"/>
          <p:nvPr/>
        </p:nvSpPr>
        <p:spPr>
          <a:xfrm>
            <a:off x="822963" y="6544350"/>
            <a:ext cx="10332600" cy="23133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The group talks honestly about sex and living together. Convicted, James and his girlfriend move out. Friends notice, and ask why — so they start an in-person small group as an outreach to the curious.</a:t>
            </a:r>
            <a:endParaRPr b="0" i="0" sz="1400" u="none" cap="none" strike="noStrike">
              <a:solidFill>
                <a:srgbClr val="000000"/>
              </a:solidFill>
              <a:latin typeface="Arial"/>
              <a:ea typeface="Arial"/>
              <a:cs typeface="Arial"/>
              <a:sym typeface="Arial"/>
            </a:endParaRPr>
          </a:p>
        </p:txBody>
      </p:sp>
      <p:sp>
        <p:nvSpPr>
          <p:cNvPr id="330" name="Google Shape;330;p30"/>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1" name="Google Shape;331;p30"/>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332" name="Google Shape;332;p30"/>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1"/>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9" name="Google Shape;339;p31"/>
          <p:cNvSpPr txBox="1"/>
          <p:nvPr/>
        </p:nvSpPr>
        <p:spPr>
          <a:xfrm>
            <a:off x="1143001" y="25730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SIGNAL</a:t>
            </a:r>
            <a:endParaRPr b="0" i="0" sz="1400" u="none" cap="none" strike="noStrike">
              <a:solidFill>
                <a:srgbClr val="000000"/>
              </a:solidFill>
              <a:latin typeface="Arial"/>
              <a:ea typeface="Arial"/>
              <a:cs typeface="Arial"/>
              <a:sym typeface="Arial"/>
            </a:endParaRPr>
          </a:p>
        </p:txBody>
      </p:sp>
      <p:sp>
        <p:nvSpPr>
          <p:cNvPr id="340" name="Google Shape;340;p31"/>
          <p:cNvSpPr txBox="1"/>
          <p:nvPr/>
        </p:nvSpPr>
        <p:spPr>
          <a:xfrm>
            <a:off x="822963" y="5025945"/>
            <a:ext cx="11155800" cy="8619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600"/>
              <a:buFont typeface="Arial"/>
              <a:buNone/>
            </a:pPr>
            <a:r>
              <a:rPr b="1" i="0" lang="en" sz="5600" u="none" cap="none" strike="noStrike">
                <a:solidFill>
                  <a:srgbClr val="F4F7FC"/>
                </a:solidFill>
                <a:latin typeface="Arial"/>
                <a:ea typeface="Arial"/>
                <a:cs typeface="Arial"/>
                <a:sym typeface="Arial"/>
              </a:rPr>
              <a:t>The team spots a cluster.</a:t>
            </a:r>
            <a:endParaRPr b="0" i="0" sz="1400" u="none" cap="none" strike="noStrike">
              <a:solidFill>
                <a:srgbClr val="000000"/>
              </a:solidFill>
              <a:latin typeface="Arial"/>
              <a:ea typeface="Arial"/>
              <a:cs typeface="Arial"/>
              <a:sym typeface="Arial"/>
            </a:endParaRPr>
          </a:p>
        </p:txBody>
      </p:sp>
      <p:sp>
        <p:nvSpPr>
          <p:cNvPr id="341" name="Google Shape;341;p31"/>
          <p:cNvSpPr txBox="1"/>
          <p:nvPr/>
        </p:nvSpPr>
        <p:spPr>
          <a:xfrm>
            <a:off x="822963" y="6990600"/>
            <a:ext cx="10332600" cy="23133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A growing San Francisco small group. Zoom-class sign-ups from the same area. The Online Community Team sees it — and hosts a Meetup, with the pastor flying out to connect in person.</a:t>
            </a:r>
            <a:endParaRPr b="0" i="0" sz="1400" u="none" cap="none" strike="noStrike">
              <a:solidFill>
                <a:srgbClr val="000000"/>
              </a:solidFill>
              <a:latin typeface="Arial"/>
              <a:ea typeface="Arial"/>
              <a:cs typeface="Arial"/>
              <a:sym typeface="Arial"/>
            </a:endParaRPr>
          </a:p>
        </p:txBody>
      </p:sp>
      <p:sp>
        <p:nvSpPr>
          <p:cNvPr id="342" name="Google Shape;342;p31"/>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 name="Google Shape;343;p31"/>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344" name="Google Shape;344;p31"/>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14"/>
          <p:cNvSpPr txBox="1"/>
          <p:nvPr/>
        </p:nvSpPr>
        <p:spPr>
          <a:xfrm>
            <a:off x="1143001" y="272001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BEFORE WE START</a:t>
            </a:r>
            <a:endParaRPr b="0" i="0" sz="1400" u="none" cap="none" strike="noStrike">
              <a:solidFill>
                <a:srgbClr val="000000"/>
              </a:solidFill>
              <a:latin typeface="Arial"/>
              <a:ea typeface="Arial"/>
              <a:cs typeface="Arial"/>
              <a:sym typeface="Arial"/>
            </a:endParaRPr>
          </a:p>
        </p:txBody>
      </p:sp>
      <p:sp>
        <p:nvSpPr>
          <p:cNvPr id="71" name="Google Shape;71;p14"/>
          <p:cNvSpPr txBox="1"/>
          <p:nvPr/>
        </p:nvSpPr>
        <p:spPr>
          <a:xfrm>
            <a:off x="822963" y="4840895"/>
            <a:ext cx="11155800" cy="9234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6000"/>
              <a:buFont typeface="Arial"/>
              <a:buNone/>
            </a:pPr>
            <a:r>
              <a:rPr b="1" i="0" lang="en" sz="6000" u="none" cap="none" strike="noStrike">
                <a:solidFill>
                  <a:srgbClr val="F4F7FC"/>
                </a:solidFill>
                <a:latin typeface="Arial"/>
                <a:ea typeface="Arial"/>
                <a:cs typeface="Arial"/>
                <a:sym typeface="Arial"/>
              </a:rPr>
              <a:t>This isn't a playbook to copy.</a:t>
            </a:r>
            <a:endParaRPr b="0" i="0" sz="1400" u="none" cap="none" strike="noStrike">
              <a:solidFill>
                <a:srgbClr val="000000"/>
              </a:solidFill>
              <a:latin typeface="Arial"/>
              <a:ea typeface="Arial"/>
              <a:cs typeface="Arial"/>
              <a:sym typeface="Arial"/>
            </a:endParaRPr>
          </a:p>
        </p:txBody>
      </p:sp>
      <p:sp>
        <p:nvSpPr>
          <p:cNvPr id="72" name="Google Shape;72;p14"/>
          <p:cNvSpPr txBox="1"/>
          <p:nvPr/>
        </p:nvSpPr>
        <p:spPr>
          <a:xfrm>
            <a:off x="822963" y="6918425"/>
            <a:ext cx="10332600" cy="30810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It's how we think about doing church online through our Online Community. Take it as inspiration, contextualize it for your church, and revise constantly. Our model keeps shifting — I try to repent quickly when something doesn't work.</a:t>
            </a:r>
            <a:endParaRPr b="0" i="0" sz="1400" u="none" cap="none" strike="noStrike">
              <a:solidFill>
                <a:srgbClr val="000000"/>
              </a:solidFill>
              <a:latin typeface="Arial"/>
              <a:ea typeface="Arial"/>
              <a:cs typeface="Arial"/>
              <a:sym typeface="Arial"/>
            </a:endParaRPr>
          </a:p>
        </p:txBody>
      </p:sp>
      <p:sp>
        <p:nvSpPr>
          <p:cNvPr id="73" name="Google Shape;73;p14"/>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 name="Google Shape;74;p14"/>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75" name="Google Shape;75;p14"/>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32"/>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1" name="Google Shape;351;p32"/>
          <p:cNvSpPr txBox="1"/>
          <p:nvPr/>
        </p:nvSpPr>
        <p:spPr>
          <a:xfrm>
            <a:off x="1143001" y="18872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CORE</a:t>
            </a:r>
            <a:endParaRPr b="0" i="0" sz="1400" u="none" cap="none" strike="noStrike">
              <a:solidFill>
                <a:srgbClr val="000000"/>
              </a:solidFill>
              <a:latin typeface="Arial"/>
              <a:ea typeface="Arial"/>
              <a:cs typeface="Arial"/>
              <a:sym typeface="Arial"/>
            </a:endParaRPr>
          </a:p>
        </p:txBody>
      </p:sp>
      <p:sp>
        <p:nvSpPr>
          <p:cNvPr id="352" name="Google Shape;352;p32"/>
          <p:cNvSpPr txBox="1"/>
          <p:nvPr/>
        </p:nvSpPr>
        <p:spPr>
          <a:xfrm>
            <a:off x="914400" y="3017520"/>
            <a:ext cx="11155800" cy="8313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A vision, and a bathtub.</a:t>
            </a:r>
            <a:endParaRPr b="0" i="0" sz="1400" u="none" cap="none" strike="noStrike">
              <a:solidFill>
                <a:srgbClr val="000000"/>
              </a:solidFill>
              <a:latin typeface="Arial"/>
              <a:ea typeface="Arial"/>
              <a:cs typeface="Arial"/>
              <a:sym typeface="Arial"/>
            </a:endParaRPr>
          </a:p>
        </p:txBody>
      </p:sp>
      <p:sp>
        <p:nvSpPr>
          <p:cNvPr id="353" name="Google Shape;353;p32"/>
          <p:cNvSpPr txBox="1"/>
          <p:nvPr/>
        </p:nvSpPr>
        <p:spPr>
          <a:xfrm>
            <a:off x="914400" y="4440300"/>
            <a:ext cx="10332600" cy="29097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400"/>
              <a:buFont typeface="Arial"/>
              <a:buNone/>
            </a:pPr>
            <a:r>
              <a:rPr b="0" i="0" lang="en" sz="3400" u="none" cap="none" strike="noStrike">
                <a:solidFill>
                  <a:srgbClr val="B9C6E0"/>
                </a:solidFill>
                <a:latin typeface="Arial"/>
                <a:ea typeface="Arial"/>
                <a:cs typeface="Arial"/>
                <a:sym typeface="Arial"/>
              </a:rPr>
              <a:t>At the Meetup, the pastor casts the Extension vision. James and a few others decide to try it. Someone has a big enough bathtub — and the pastor baptizes James and his girlfriend while the group cheers next door.</a:t>
            </a:r>
            <a:endParaRPr b="0" i="0" sz="1400" u="none" cap="none" strike="noStrike">
              <a:solidFill>
                <a:srgbClr val="000000"/>
              </a:solidFill>
              <a:latin typeface="Arial"/>
              <a:ea typeface="Arial"/>
              <a:cs typeface="Arial"/>
              <a:sym typeface="Arial"/>
            </a:endParaRPr>
          </a:p>
        </p:txBody>
      </p:sp>
      <p:sp>
        <p:nvSpPr>
          <p:cNvPr id="354" name="Google Shape;354;p32"/>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5" name="Google Shape;355;p32"/>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356" name="Google Shape;356;p32"/>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pic>
        <p:nvPicPr>
          <p:cNvPr id="357" name="Google Shape;357;p32" title="Screenshot 2026-07-14 at 2.05.59 PM.png"/>
          <p:cNvPicPr preferRelativeResize="0"/>
          <p:nvPr/>
        </p:nvPicPr>
        <p:blipFill rotWithShape="1">
          <a:blip r:embed="rId3">
            <a:alphaModFix/>
          </a:blip>
          <a:srcRect b="0" l="0" r="0" t="0"/>
          <a:stretch/>
        </p:blipFill>
        <p:spPr>
          <a:xfrm>
            <a:off x="2976138" y="7510875"/>
            <a:ext cx="6849325" cy="689504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33"/>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4" name="Google Shape;364;p33"/>
          <p:cNvSpPr txBox="1"/>
          <p:nvPr/>
        </p:nvSpPr>
        <p:spPr>
          <a:xfrm>
            <a:off x="1143001" y="16258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EXTENSION LAUNCHES</a:t>
            </a:r>
            <a:endParaRPr b="0" i="0" sz="1400" u="none" cap="none" strike="noStrike">
              <a:solidFill>
                <a:srgbClr val="000000"/>
              </a:solidFill>
              <a:latin typeface="Arial"/>
              <a:ea typeface="Arial"/>
              <a:cs typeface="Arial"/>
              <a:sym typeface="Arial"/>
            </a:endParaRPr>
          </a:p>
        </p:txBody>
      </p:sp>
      <p:sp>
        <p:nvSpPr>
          <p:cNvPr id="365" name="Google Shape;365;p33"/>
          <p:cNvSpPr txBox="1"/>
          <p:nvPr/>
        </p:nvSpPr>
        <p:spPr>
          <a:xfrm>
            <a:off x="640050" y="2926080"/>
            <a:ext cx="11521500" cy="20781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15000"/>
              <a:buFont typeface="Arial"/>
              <a:buNone/>
            </a:pPr>
            <a:r>
              <a:rPr b="1" i="0" lang="en" sz="15000" u="none" cap="none" strike="noStrike">
                <a:solidFill>
                  <a:srgbClr val="4F86E9"/>
                </a:solidFill>
                <a:latin typeface="Arial"/>
                <a:ea typeface="Arial"/>
                <a:cs typeface="Arial"/>
                <a:sym typeface="Arial"/>
              </a:rPr>
              <a:t>15 → 20</a:t>
            </a:r>
            <a:endParaRPr b="0" i="0" sz="1400" u="none" cap="none" strike="noStrike">
              <a:solidFill>
                <a:srgbClr val="000000"/>
              </a:solidFill>
              <a:latin typeface="Arial"/>
              <a:ea typeface="Arial"/>
              <a:cs typeface="Arial"/>
              <a:sym typeface="Arial"/>
            </a:endParaRPr>
          </a:p>
        </p:txBody>
      </p:sp>
      <p:sp>
        <p:nvSpPr>
          <p:cNvPr id="366" name="Google Shape;366;p33"/>
          <p:cNvSpPr txBox="1"/>
          <p:nvPr/>
        </p:nvSpPr>
        <p:spPr>
          <a:xfrm>
            <a:off x="960150" y="5004170"/>
            <a:ext cx="10881300" cy="7695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5000"/>
              <a:buFont typeface="Arial"/>
              <a:buNone/>
            </a:pPr>
            <a:r>
              <a:rPr b="1" i="0" lang="en" sz="5000" u="none" cap="none" strike="noStrike">
                <a:solidFill>
                  <a:srgbClr val="F4F7FC"/>
                </a:solidFill>
                <a:latin typeface="Arial"/>
                <a:ea typeface="Arial"/>
                <a:cs typeface="Arial"/>
                <a:sym typeface="Arial"/>
              </a:rPr>
              <a:t>people, in a living room.</a:t>
            </a:r>
            <a:endParaRPr b="0" i="0" sz="1400" u="none" cap="none" strike="noStrike">
              <a:solidFill>
                <a:srgbClr val="000000"/>
              </a:solidFill>
              <a:latin typeface="Arial"/>
              <a:ea typeface="Arial"/>
              <a:cs typeface="Arial"/>
              <a:sym typeface="Arial"/>
            </a:endParaRPr>
          </a:p>
        </p:txBody>
      </p:sp>
      <p:sp>
        <p:nvSpPr>
          <p:cNvPr id="367" name="Google Shape;367;p33"/>
          <p:cNvSpPr txBox="1"/>
          <p:nvPr/>
        </p:nvSpPr>
        <p:spPr>
          <a:xfrm>
            <a:off x="914400" y="6170317"/>
            <a:ext cx="10424100" cy="20409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000"/>
              <a:buFont typeface="Arial"/>
              <a:buNone/>
            </a:pPr>
            <a:r>
              <a:rPr b="0" i="0" lang="en" sz="3000" u="none" cap="none" strike="noStrike">
                <a:solidFill>
                  <a:srgbClr val="B9C6E0"/>
                </a:solidFill>
                <a:latin typeface="Arial"/>
                <a:ea typeface="Arial"/>
                <a:cs typeface="Arial"/>
                <a:sym typeface="Arial"/>
              </a:rPr>
              <a:t>The Bay Area Extension starts in a home for twenty, each leader inviting three. Saddleback promotes it on YouTube, emails the area, and runs an Instagram ad. They gather around a TV; James opens and closes in prayer.</a:t>
            </a:r>
            <a:endParaRPr b="0" i="0" sz="1400" u="none" cap="none" strike="noStrike">
              <a:solidFill>
                <a:srgbClr val="000000"/>
              </a:solidFill>
              <a:latin typeface="Arial"/>
              <a:ea typeface="Arial"/>
              <a:cs typeface="Arial"/>
              <a:sym typeface="Arial"/>
            </a:endParaRPr>
          </a:p>
        </p:txBody>
      </p:sp>
      <p:sp>
        <p:nvSpPr>
          <p:cNvPr id="368" name="Google Shape;368;p33"/>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9" name="Google Shape;369;p33"/>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370" name="Google Shape;370;p33"/>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pic>
        <p:nvPicPr>
          <p:cNvPr id="371" name="Google Shape;371;p33" title="Screenshot 2026-07-14 at 2.11.54 PM.png"/>
          <p:cNvPicPr preferRelativeResize="0"/>
          <p:nvPr/>
        </p:nvPicPr>
        <p:blipFill rotWithShape="1">
          <a:blip r:embed="rId3">
            <a:alphaModFix/>
          </a:blip>
          <a:srcRect b="0" l="0" r="0" t="0"/>
          <a:stretch/>
        </p:blipFill>
        <p:spPr>
          <a:xfrm>
            <a:off x="3193800" y="8607849"/>
            <a:ext cx="5865300" cy="5787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34"/>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8" name="Google Shape;378;p34"/>
          <p:cNvSpPr txBox="1"/>
          <p:nvPr/>
        </p:nvSpPr>
        <p:spPr>
          <a:xfrm>
            <a:off x="1143001" y="198531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IT MULTIPLIES</a:t>
            </a:r>
            <a:endParaRPr b="0" i="0" sz="1400" u="none" cap="none" strike="noStrike">
              <a:solidFill>
                <a:srgbClr val="000000"/>
              </a:solidFill>
              <a:latin typeface="Arial"/>
              <a:ea typeface="Arial"/>
              <a:cs typeface="Arial"/>
              <a:sym typeface="Arial"/>
            </a:endParaRPr>
          </a:p>
        </p:txBody>
      </p:sp>
      <p:sp>
        <p:nvSpPr>
          <p:cNvPr id="379" name="Google Shape;379;p34"/>
          <p:cNvSpPr txBox="1"/>
          <p:nvPr/>
        </p:nvSpPr>
        <p:spPr>
          <a:xfrm>
            <a:off x="822900" y="3339045"/>
            <a:ext cx="11155800" cy="8313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Now they baptize others.</a:t>
            </a:r>
            <a:endParaRPr b="0" i="0" sz="1400" u="none" cap="none" strike="noStrike">
              <a:solidFill>
                <a:srgbClr val="000000"/>
              </a:solidFill>
              <a:latin typeface="Arial"/>
              <a:ea typeface="Arial"/>
              <a:cs typeface="Arial"/>
              <a:sym typeface="Arial"/>
            </a:endParaRPr>
          </a:p>
        </p:txBody>
      </p:sp>
      <p:sp>
        <p:nvSpPr>
          <p:cNvPr id="380" name="Google Shape;380;p34"/>
          <p:cNvSpPr txBox="1"/>
          <p:nvPr/>
        </p:nvSpPr>
        <p:spPr>
          <a:xfrm>
            <a:off x="914400" y="4880575"/>
            <a:ext cx="10332600" cy="27387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200"/>
              <a:buFont typeface="Arial"/>
              <a:buNone/>
            </a:pPr>
            <a:r>
              <a:rPr b="0" i="0" lang="en" sz="3200" u="none" cap="none" strike="noStrike">
                <a:solidFill>
                  <a:srgbClr val="B9C6E0"/>
                </a:solidFill>
                <a:latin typeface="Arial"/>
                <a:ea typeface="Arial"/>
                <a:cs typeface="Arial"/>
                <a:sym typeface="Arial"/>
              </a:rPr>
              <a:t>Attenders take the Zoom classes and join groups. James baptizes three in that same bathtub. They rent a workspace on Sundays; Saddleback ships banners and pens; volunteer teams form for setup, welcome, and prayer.</a:t>
            </a:r>
            <a:endParaRPr b="0" i="0" sz="1400" u="none" cap="none" strike="noStrike">
              <a:solidFill>
                <a:srgbClr val="000000"/>
              </a:solidFill>
              <a:latin typeface="Arial"/>
              <a:ea typeface="Arial"/>
              <a:cs typeface="Arial"/>
              <a:sym typeface="Arial"/>
            </a:endParaRPr>
          </a:p>
        </p:txBody>
      </p:sp>
      <p:sp>
        <p:nvSpPr>
          <p:cNvPr id="381" name="Google Shape;381;p34"/>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2" name="Google Shape;382;p34"/>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383" name="Google Shape;383;p34"/>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pic>
        <p:nvPicPr>
          <p:cNvPr id="384" name="Google Shape;384;p34" title="Screenshot 2026-07-14 at 2.10.29 PM.png"/>
          <p:cNvPicPr preferRelativeResize="0"/>
          <p:nvPr/>
        </p:nvPicPr>
        <p:blipFill rotWithShape="1">
          <a:blip r:embed="rId3">
            <a:alphaModFix/>
          </a:blip>
          <a:srcRect b="0" l="0" r="0" t="0"/>
          <a:stretch/>
        </p:blipFill>
        <p:spPr>
          <a:xfrm>
            <a:off x="2349963" y="8222053"/>
            <a:ext cx="8101676" cy="613002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35"/>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1" name="Google Shape;391;p35"/>
          <p:cNvSpPr txBox="1"/>
          <p:nvPr/>
        </p:nvSpPr>
        <p:spPr>
          <a:xfrm>
            <a:off x="1143001" y="18382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ONE YEAR IN</a:t>
            </a:r>
            <a:endParaRPr b="0" i="0" sz="1400" u="none" cap="none" strike="noStrike">
              <a:solidFill>
                <a:srgbClr val="000000"/>
              </a:solidFill>
              <a:latin typeface="Arial"/>
              <a:ea typeface="Arial"/>
              <a:cs typeface="Arial"/>
              <a:sym typeface="Arial"/>
            </a:endParaRPr>
          </a:p>
        </p:txBody>
      </p:sp>
      <p:sp>
        <p:nvSpPr>
          <p:cNvPr id="392" name="Google Shape;392;p35"/>
          <p:cNvSpPr txBox="1"/>
          <p:nvPr/>
        </p:nvSpPr>
        <p:spPr>
          <a:xfrm>
            <a:off x="640050" y="2785403"/>
            <a:ext cx="11521500" cy="28398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20500"/>
              <a:buFont typeface="Arial"/>
              <a:buNone/>
            </a:pPr>
            <a:r>
              <a:rPr b="1" i="0" lang="en" sz="20500" u="none" cap="none" strike="noStrike">
                <a:solidFill>
                  <a:srgbClr val="4F86E9"/>
                </a:solidFill>
                <a:latin typeface="Arial"/>
                <a:ea typeface="Arial"/>
                <a:cs typeface="Arial"/>
                <a:sym typeface="Arial"/>
              </a:rPr>
              <a:t>75</a:t>
            </a:r>
            <a:endParaRPr b="0" i="0" sz="1400" u="none" cap="none" strike="noStrike">
              <a:solidFill>
                <a:srgbClr val="000000"/>
              </a:solidFill>
              <a:latin typeface="Arial"/>
              <a:ea typeface="Arial"/>
              <a:cs typeface="Arial"/>
              <a:sym typeface="Arial"/>
            </a:endParaRPr>
          </a:p>
        </p:txBody>
      </p:sp>
      <p:sp>
        <p:nvSpPr>
          <p:cNvPr id="393" name="Google Shape;393;p35"/>
          <p:cNvSpPr txBox="1"/>
          <p:nvPr/>
        </p:nvSpPr>
        <p:spPr>
          <a:xfrm>
            <a:off x="960150" y="5818650"/>
            <a:ext cx="10881300" cy="7695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5000"/>
              <a:buFont typeface="Arial"/>
              <a:buNone/>
            </a:pPr>
            <a:r>
              <a:rPr b="1" i="0" lang="en" sz="5000" u="none" cap="none" strike="noStrike">
                <a:solidFill>
                  <a:srgbClr val="F4F7FC"/>
                </a:solidFill>
                <a:latin typeface="Arial"/>
                <a:ea typeface="Arial"/>
                <a:cs typeface="Arial"/>
                <a:sym typeface="Arial"/>
              </a:rPr>
              <a:t>regulars — fully volunteer-led.</a:t>
            </a:r>
            <a:endParaRPr b="0" i="0" sz="1400" u="none" cap="none" strike="noStrike">
              <a:solidFill>
                <a:srgbClr val="000000"/>
              </a:solidFill>
              <a:latin typeface="Arial"/>
              <a:ea typeface="Arial"/>
              <a:cs typeface="Arial"/>
              <a:sym typeface="Arial"/>
            </a:endParaRPr>
          </a:p>
        </p:txBody>
      </p:sp>
      <p:sp>
        <p:nvSpPr>
          <p:cNvPr id="394" name="Google Shape;394;p35"/>
          <p:cNvSpPr txBox="1"/>
          <p:nvPr/>
        </p:nvSpPr>
        <p:spPr>
          <a:xfrm>
            <a:off x="914400" y="7185313"/>
            <a:ext cx="10424100" cy="15147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000"/>
              <a:buFont typeface="Arial"/>
              <a:buNone/>
            </a:pPr>
            <a:r>
              <a:rPr b="0" i="0" lang="en" sz="3000" u="none" cap="none" strike="noStrike">
                <a:solidFill>
                  <a:srgbClr val="B9C6E0"/>
                </a:solidFill>
                <a:latin typeface="Arial"/>
                <a:ea typeface="Arial"/>
                <a:cs typeface="Arial"/>
                <a:sym typeface="Arial"/>
              </a:rPr>
              <a:t>Eight small groups connected to the Extension, and classes now hosted in person quarterly. Saddleback starts to ask a bigger question: should this become a campus?</a:t>
            </a:r>
            <a:endParaRPr b="0" i="0" sz="1400" u="none" cap="none" strike="noStrike">
              <a:solidFill>
                <a:srgbClr val="000000"/>
              </a:solidFill>
              <a:latin typeface="Arial"/>
              <a:ea typeface="Arial"/>
              <a:cs typeface="Arial"/>
              <a:sym typeface="Arial"/>
            </a:endParaRPr>
          </a:p>
        </p:txBody>
      </p:sp>
      <p:sp>
        <p:nvSpPr>
          <p:cNvPr id="395" name="Google Shape;395;p35"/>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6" name="Google Shape;396;p35"/>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397" name="Google Shape;397;p35"/>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pic>
        <p:nvPicPr>
          <p:cNvPr id="398" name="Google Shape;398;p35" title="Screenshot 2026-07-14 at 2.10.51 PM.png"/>
          <p:cNvPicPr preferRelativeResize="0"/>
          <p:nvPr/>
        </p:nvPicPr>
        <p:blipFill rotWithShape="1">
          <a:blip r:embed="rId3">
            <a:alphaModFix/>
          </a:blip>
          <a:srcRect b="0" l="0" r="0" t="0"/>
          <a:stretch/>
        </p:blipFill>
        <p:spPr>
          <a:xfrm>
            <a:off x="2508363" y="9297203"/>
            <a:ext cx="7236173" cy="54218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36"/>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5" name="Google Shape;405;p36"/>
          <p:cNvSpPr txBox="1"/>
          <p:nvPr/>
        </p:nvSpPr>
        <p:spPr>
          <a:xfrm>
            <a:off x="1143001" y="21566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CORE, COMPLETE</a:t>
            </a:r>
            <a:endParaRPr b="0" i="0" sz="1400" u="none" cap="none" strike="noStrike">
              <a:solidFill>
                <a:srgbClr val="000000"/>
              </a:solidFill>
              <a:latin typeface="Arial"/>
              <a:ea typeface="Arial"/>
              <a:cs typeface="Arial"/>
              <a:sym typeface="Arial"/>
            </a:endParaRPr>
          </a:p>
        </p:txBody>
      </p:sp>
      <p:sp>
        <p:nvSpPr>
          <p:cNvPr id="406" name="Google Shape;406;p36"/>
          <p:cNvSpPr txBox="1"/>
          <p:nvPr/>
        </p:nvSpPr>
        <p:spPr>
          <a:xfrm>
            <a:off x="914400" y="4190470"/>
            <a:ext cx="11155800" cy="8313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Saddleback Church Bay Area?</a:t>
            </a:r>
            <a:endParaRPr b="0" i="0" sz="1400" u="none" cap="none" strike="noStrike">
              <a:solidFill>
                <a:srgbClr val="000000"/>
              </a:solidFill>
              <a:latin typeface="Arial"/>
              <a:ea typeface="Arial"/>
              <a:cs typeface="Arial"/>
              <a:sym typeface="Arial"/>
            </a:endParaRPr>
          </a:p>
        </p:txBody>
      </p:sp>
      <p:sp>
        <p:nvSpPr>
          <p:cNvPr id="407" name="Google Shape;407;p36"/>
          <p:cNvSpPr txBox="1"/>
          <p:nvPr/>
        </p:nvSpPr>
        <p:spPr>
          <a:xfrm>
            <a:off x="914400" y="5211800"/>
            <a:ext cx="10332600" cy="21771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200"/>
              <a:buFont typeface="Arial"/>
              <a:buNone/>
            </a:pPr>
            <a:r>
              <a:rPr b="0" i="0" lang="en" sz="3200" u="none" cap="none" strike="noStrike">
                <a:solidFill>
                  <a:srgbClr val="B9C6E0"/>
                </a:solidFill>
                <a:latin typeface="Arial"/>
                <a:ea typeface="Arial"/>
                <a:cs typeface="Arial"/>
                <a:sym typeface="Arial"/>
              </a:rPr>
              <a:t>Six months later, we launch a full campus — hiring a pastor, a worship leader, and a kids ministry leader, and moving into a larger space. James, now engaged, will be married there and raise his family at this location.</a:t>
            </a:r>
            <a:endParaRPr b="0" i="0" sz="1400" u="none" cap="none" strike="noStrike">
              <a:solidFill>
                <a:srgbClr val="000000"/>
              </a:solidFill>
              <a:latin typeface="Arial"/>
              <a:ea typeface="Arial"/>
              <a:cs typeface="Arial"/>
              <a:sym typeface="Arial"/>
            </a:endParaRPr>
          </a:p>
        </p:txBody>
      </p:sp>
      <p:sp>
        <p:nvSpPr>
          <p:cNvPr id="408" name="Google Shape;408;p36"/>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9" name="Google Shape;409;p36"/>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410" name="Google Shape;410;p36"/>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pic>
        <p:nvPicPr>
          <p:cNvPr id="411" name="Google Shape;411;p36" title="Screenshot 2026-07-14 at 2.13.32 PM.png"/>
          <p:cNvPicPr preferRelativeResize="0"/>
          <p:nvPr/>
        </p:nvPicPr>
        <p:blipFill rotWithShape="1">
          <a:blip r:embed="rId3">
            <a:alphaModFix/>
          </a:blip>
          <a:srcRect b="0" l="0" r="0" t="0"/>
          <a:stretch/>
        </p:blipFill>
        <p:spPr>
          <a:xfrm>
            <a:off x="1800975" y="8906950"/>
            <a:ext cx="8559449" cy="5397249"/>
          </a:xfrm>
          <a:prstGeom prst="rect">
            <a:avLst/>
          </a:prstGeom>
          <a:solidFill>
            <a:srgbClr val="0F1B33"/>
          </a:solidFill>
          <a:ln>
            <a:noFill/>
          </a:ln>
        </p:spPr>
      </p:pic>
      <p:sp>
        <p:nvSpPr>
          <p:cNvPr id="412" name="Google Shape;412;p36"/>
          <p:cNvSpPr txBox="1"/>
          <p:nvPr/>
        </p:nvSpPr>
        <p:spPr>
          <a:xfrm>
            <a:off x="996575" y="7893603"/>
            <a:ext cx="11155800" cy="8313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But Davao…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37"/>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9" name="Google Shape;419;p37"/>
          <p:cNvSpPr txBox="1"/>
          <p:nvPr/>
        </p:nvSpPr>
        <p:spPr>
          <a:xfrm>
            <a:off x="1143001" y="19117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TAKEAWAY</a:t>
            </a:r>
            <a:endParaRPr b="0" i="0" sz="1400" u="none" cap="none" strike="noStrike">
              <a:solidFill>
                <a:srgbClr val="000000"/>
              </a:solidFill>
              <a:latin typeface="Arial"/>
              <a:ea typeface="Arial"/>
              <a:cs typeface="Arial"/>
              <a:sym typeface="Arial"/>
            </a:endParaRPr>
          </a:p>
        </p:txBody>
      </p:sp>
      <p:sp>
        <p:nvSpPr>
          <p:cNvPr id="420" name="Google Shape;420;p37"/>
          <p:cNvSpPr txBox="1"/>
          <p:nvPr/>
        </p:nvSpPr>
        <p:spPr>
          <a:xfrm>
            <a:off x="822900" y="4291170"/>
            <a:ext cx="11155800" cy="8619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5600"/>
              <a:buFont typeface="Arial"/>
              <a:buNone/>
            </a:pPr>
            <a:r>
              <a:rPr b="1" i="0" lang="en" sz="5600" u="none" cap="none" strike="noStrike">
                <a:solidFill>
                  <a:srgbClr val="F4F7FC"/>
                </a:solidFill>
                <a:latin typeface="Arial"/>
                <a:ea typeface="Arial"/>
                <a:cs typeface="Arial"/>
                <a:sym typeface="Arial"/>
              </a:rPr>
              <a:t>Write down your vision story.</a:t>
            </a:r>
            <a:endParaRPr b="0" i="0" sz="1400" u="none" cap="none" strike="noStrike">
              <a:solidFill>
                <a:srgbClr val="000000"/>
              </a:solidFill>
              <a:latin typeface="Arial"/>
              <a:ea typeface="Arial"/>
              <a:cs typeface="Arial"/>
              <a:sym typeface="Arial"/>
            </a:endParaRPr>
          </a:p>
        </p:txBody>
      </p:sp>
      <p:sp>
        <p:nvSpPr>
          <p:cNvPr id="421" name="Google Shape;421;p37"/>
          <p:cNvSpPr txBox="1"/>
          <p:nvPr/>
        </p:nvSpPr>
        <p:spPr>
          <a:xfrm>
            <a:off x="914400" y="6176700"/>
            <a:ext cx="10332600" cy="27387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200"/>
              <a:buFont typeface="Arial"/>
              <a:buNone/>
            </a:pPr>
            <a:r>
              <a:rPr b="0" i="0" lang="en" sz="3200" u="none" cap="none" strike="noStrike">
                <a:solidFill>
                  <a:srgbClr val="B9C6E0"/>
                </a:solidFill>
                <a:latin typeface="Arial"/>
                <a:ea typeface="Arial"/>
                <a:cs typeface="Arial"/>
                <a:sym typeface="Arial"/>
              </a:rPr>
              <a:t>It kept me anchored to the why. Why Zoom classes? To help James belong. Why online groups? To connect him. Why Meetups? To start an Extension. </a:t>
            </a:r>
            <a:endParaRPr b="0" i="0" sz="1400" u="none" cap="none" strike="noStrike">
              <a:solidFill>
                <a:srgbClr val="000000"/>
              </a:solidFill>
              <a:latin typeface="Arial"/>
              <a:ea typeface="Arial"/>
              <a:cs typeface="Arial"/>
              <a:sym typeface="Arial"/>
            </a:endParaRPr>
          </a:p>
          <a:p>
            <a:pPr indent="0" lvl="0" marL="0" marR="0" rtl="0" algn="l">
              <a:lnSpc>
                <a:spcPct val="114000"/>
              </a:lnSpc>
              <a:spcBef>
                <a:spcPts val="0"/>
              </a:spcBef>
              <a:spcAft>
                <a:spcPts val="0"/>
              </a:spcAft>
              <a:buClr>
                <a:srgbClr val="000000"/>
              </a:buClr>
              <a:buSzPts val="3200"/>
              <a:buFont typeface="Arial"/>
              <a:buNone/>
            </a:pPr>
            <a:r>
              <a:rPr b="0" i="0" lang="en" sz="3200" u="none" cap="none" strike="noStrike">
                <a:solidFill>
                  <a:srgbClr val="F4F7FC"/>
                </a:solidFill>
                <a:latin typeface="Arial"/>
                <a:ea typeface="Arial"/>
                <a:cs typeface="Arial"/>
                <a:sym typeface="Arial"/>
              </a:rPr>
              <a:t>Your objectives will differ — but write your story, and go meet your James.</a:t>
            </a:r>
            <a:endParaRPr b="0" i="0" sz="1400" u="none" cap="none" strike="noStrike">
              <a:solidFill>
                <a:srgbClr val="000000"/>
              </a:solidFill>
              <a:latin typeface="Arial"/>
              <a:ea typeface="Arial"/>
              <a:cs typeface="Arial"/>
              <a:sym typeface="Arial"/>
            </a:endParaRPr>
          </a:p>
        </p:txBody>
      </p:sp>
      <p:sp>
        <p:nvSpPr>
          <p:cNvPr id="422" name="Google Shape;422;p37"/>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3" name="Google Shape;423;p37"/>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424" name="Google Shape;424;p37"/>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id="430" name="Google Shape;430;p38" title="Screenshot 2026-07-12 at 9.10.51 AM.png"/>
          <p:cNvPicPr preferRelativeResize="0"/>
          <p:nvPr/>
        </p:nvPicPr>
        <p:blipFill rotWithShape="1">
          <a:blip r:embed="rId3">
            <a:alphaModFix/>
          </a:blip>
          <a:srcRect b="0" l="0" r="0" t="0"/>
          <a:stretch/>
        </p:blipFill>
        <p:spPr>
          <a:xfrm>
            <a:off x="-895575" y="-200750"/>
            <a:ext cx="14625899" cy="17130924"/>
          </a:xfrm>
          <a:prstGeom prst="rect">
            <a:avLst/>
          </a:prstGeom>
          <a:noFill/>
          <a:ln>
            <a:noFill/>
          </a:ln>
        </p:spPr>
      </p:pic>
      <p:sp>
        <p:nvSpPr>
          <p:cNvPr id="431" name="Google Shape;431;p38"/>
          <p:cNvSpPr/>
          <p:nvPr/>
        </p:nvSpPr>
        <p:spPr>
          <a:xfrm>
            <a:off x="-1264525" y="-200750"/>
            <a:ext cx="14328900" cy="170037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2" name="Google Shape;432;p38"/>
          <p:cNvSpPr txBox="1"/>
          <p:nvPr/>
        </p:nvSpPr>
        <p:spPr>
          <a:xfrm>
            <a:off x="914400" y="5943600"/>
            <a:ext cx="10972800" cy="41148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7800"/>
              <a:buFont typeface="Arial"/>
              <a:buNone/>
            </a:pPr>
            <a:r>
              <a:rPr b="1" i="0" lang="en" sz="7800" u="none" cap="none" strike="noStrike">
                <a:solidFill>
                  <a:srgbClr val="F4F7FC"/>
                </a:solidFill>
                <a:latin typeface="Arial"/>
                <a:ea typeface="Arial"/>
                <a:cs typeface="Arial"/>
                <a:sym typeface="Arial"/>
              </a:rPr>
              <a:t>From the crowd,</a:t>
            </a:r>
            <a:endParaRPr b="0" i="0" sz="1400" u="none" cap="none" strike="noStrike">
              <a:solidFill>
                <a:srgbClr val="000000"/>
              </a:solidFill>
              <a:latin typeface="Arial"/>
              <a:ea typeface="Arial"/>
              <a:cs typeface="Arial"/>
              <a:sym typeface="Arial"/>
            </a:endParaRPr>
          </a:p>
          <a:p>
            <a:pPr indent="0" lvl="0" marL="0" marR="0" rtl="0" algn="l">
              <a:lnSpc>
                <a:spcPct val="106000"/>
              </a:lnSpc>
              <a:spcBef>
                <a:spcPts val="0"/>
              </a:spcBef>
              <a:spcAft>
                <a:spcPts val="0"/>
              </a:spcAft>
              <a:buClr>
                <a:srgbClr val="000000"/>
              </a:buClr>
              <a:buSzPts val="7800"/>
              <a:buFont typeface="Arial"/>
              <a:buNone/>
            </a:pPr>
            <a:r>
              <a:rPr b="1" i="0" lang="en" sz="7800" u="none" cap="none" strike="noStrike">
                <a:solidFill>
                  <a:srgbClr val="F4F7FC"/>
                </a:solidFill>
                <a:latin typeface="Arial"/>
                <a:ea typeface="Arial"/>
                <a:cs typeface="Arial"/>
                <a:sym typeface="Arial"/>
              </a:rPr>
              <a:t>a </a:t>
            </a:r>
            <a:r>
              <a:rPr b="1" i="0" lang="en" sz="7800" u="none" cap="none" strike="noStrike">
                <a:solidFill>
                  <a:srgbClr val="4F86E9"/>
                </a:solidFill>
                <a:latin typeface="Arial"/>
                <a:ea typeface="Arial"/>
                <a:cs typeface="Arial"/>
                <a:sym typeface="Arial"/>
              </a:rPr>
              <a:t>core.</a:t>
            </a:r>
            <a:endParaRPr b="0" i="0" sz="1400" u="none" cap="none" strike="noStrike">
              <a:solidFill>
                <a:srgbClr val="000000"/>
              </a:solidFill>
              <a:latin typeface="Arial"/>
              <a:ea typeface="Arial"/>
              <a:cs typeface="Arial"/>
              <a:sym typeface="Arial"/>
            </a:endParaRPr>
          </a:p>
        </p:txBody>
      </p:sp>
      <p:sp>
        <p:nvSpPr>
          <p:cNvPr id="433" name="Google Shape;433;p38"/>
          <p:cNvSpPr/>
          <p:nvPr/>
        </p:nvSpPr>
        <p:spPr>
          <a:xfrm>
            <a:off x="914400" y="11338560"/>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4" name="Google Shape;434;p38"/>
          <p:cNvSpPr txBox="1"/>
          <p:nvPr/>
        </p:nvSpPr>
        <p:spPr>
          <a:xfrm>
            <a:off x="1636776" y="11247120"/>
            <a:ext cx="100584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GO MEET YOUR JAMES</a:t>
            </a:r>
            <a:endParaRPr b="0" i="0" sz="1400" u="none" cap="none" strike="noStrike">
              <a:solidFill>
                <a:srgbClr val="000000"/>
              </a:solidFill>
              <a:latin typeface="Arial"/>
              <a:ea typeface="Arial"/>
              <a:cs typeface="Arial"/>
              <a:sym typeface="Arial"/>
            </a:endParaRPr>
          </a:p>
        </p:txBody>
      </p:sp>
      <p:sp>
        <p:nvSpPr>
          <p:cNvPr id="435" name="Google Shape;435;p38"/>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6" name="Google Shape;436;p38"/>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437" name="Google Shape;437;p38"/>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5"/>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2" name="Google Shape;82;p15"/>
          <p:cNvSpPr txBox="1"/>
          <p:nvPr/>
        </p:nvSpPr>
        <p:spPr>
          <a:xfrm>
            <a:off x="1143001" y="16729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WHY WE DO IT</a:t>
            </a:r>
            <a:endParaRPr b="0" i="0" sz="1400" u="none" cap="none" strike="noStrike">
              <a:solidFill>
                <a:srgbClr val="000000"/>
              </a:solidFill>
              <a:latin typeface="Arial"/>
              <a:ea typeface="Arial"/>
              <a:cs typeface="Arial"/>
              <a:sym typeface="Arial"/>
            </a:endParaRPr>
          </a:p>
        </p:txBody>
      </p:sp>
      <p:sp>
        <p:nvSpPr>
          <p:cNvPr id="83" name="Google Shape;83;p15"/>
          <p:cNvSpPr txBox="1"/>
          <p:nvPr/>
        </p:nvSpPr>
        <p:spPr>
          <a:xfrm>
            <a:off x="822888" y="3516023"/>
            <a:ext cx="11155800" cy="892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800"/>
              <a:buFont typeface="Arial"/>
              <a:buNone/>
            </a:pPr>
            <a:r>
              <a:rPr b="1" i="0" lang="en" sz="5800" u="none" cap="none" strike="noStrike">
                <a:solidFill>
                  <a:srgbClr val="F4F7FC"/>
                </a:solidFill>
                <a:latin typeface="Arial"/>
                <a:ea typeface="Arial"/>
                <a:cs typeface="Arial"/>
                <a:sym typeface="Arial"/>
              </a:rPr>
              <a:t>Three objectives.</a:t>
            </a:r>
            <a:endParaRPr b="0" i="0" sz="1400" u="none" cap="none" strike="noStrike">
              <a:solidFill>
                <a:srgbClr val="000000"/>
              </a:solidFill>
              <a:latin typeface="Arial"/>
              <a:ea typeface="Arial"/>
              <a:cs typeface="Arial"/>
              <a:sym typeface="Arial"/>
            </a:endParaRPr>
          </a:p>
        </p:txBody>
      </p:sp>
      <p:sp>
        <p:nvSpPr>
          <p:cNvPr id="84" name="Google Shape;84;p15"/>
          <p:cNvSpPr txBox="1"/>
          <p:nvPr/>
        </p:nvSpPr>
        <p:spPr>
          <a:xfrm>
            <a:off x="914400" y="515112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85" name="Google Shape;85;p15"/>
          <p:cNvSpPr txBox="1"/>
          <p:nvPr/>
        </p:nvSpPr>
        <p:spPr>
          <a:xfrm>
            <a:off x="2743200" y="513283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Try out the church</a:t>
            </a:r>
            <a:endParaRPr b="0" i="0" sz="1400" u="none" cap="none" strike="noStrike">
              <a:solidFill>
                <a:srgbClr val="000000"/>
              </a:solidFill>
              <a:latin typeface="Arial"/>
              <a:ea typeface="Arial"/>
              <a:cs typeface="Arial"/>
              <a:sym typeface="Arial"/>
            </a:endParaRPr>
          </a:p>
        </p:txBody>
      </p:sp>
      <p:sp>
        <p:nvSpPr>
          <p:cNvPr id="86" name="Google Shape;86;p15"/>
          <p:cNvSpPr txBox="1"/>
          <p:nvPr/>
        </p:nvSpPr>
        <p:spPr>
          <a:xfrm>
            <a:off x="2743200" y="580948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Let new people experience us online before jumping into a location in person.</a:t>
            </a:r>
            <a:endParaRPr b="0" i="0" sz="1400" u="none" cap="none" strike="noStrike">
              <a:solidFill>
                <a:srgbClr val="000000"/>
              </a:solidFill>
              <a:latin typeface="Arial"/>
              <a:ea typeface="Arial"/>
              <a:cs typeface="Arial"/>
              <a:sym typeface="Arial"/>
            </a:endParaRPr>
          </a:p>
        </p:txBody>
      </p:sp>
      <p:sp>
        <p:nvSpPr>
          <p:cNvPr id="87" name="Google Shape;87;p15"/>
          <p:cNvSpPr txBox="1"/>
          <p:nvPr/>
        </p:nvSpPr>
        <p:spPr>
          <a:xfrm>
            <a:off x="914400" y="844296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88" name="Google Shape;88;p15"/>
          <p:cNvSpPr txBox="1"/>
          <p:nvPr/>
        </p:nvSpPr>
        <p:spPr>
          <a:xfrm>
            <a:off x="2743200" y="842467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Never miss a weekend</a:t>
            </a:r>
            <a:endParaRPr b="0" i="0" sz="1400" u="none" cap="none" strike="noStrike">
              <a:solidFill>
                <a:srgbClr val="000000"/>
              </a:solidFill>
              <a:latin typeface="Arial"/>
              <a:ea typeface="Arial"/>
              <a:cs typeface="Arial"/>
              <a:sym typeface="Arial"/>
            </a:endParaRPr>
          </a:p>
        </p:txBody>
      </p:sp>
      <p:sp>
        <p:nvSpPr>
          <p:cNvPr id="89" name="Google Shape;89;p15"/>
          <p:cNvSpPr txBox="1"/>
          <p:nvPr/>
        </p:nvSpPr>
        <p:spPr>
          <a:xfrm>
            <a:off x="2743200" y="910132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Keep members and attenders in the loop when they're sick or traveling.</a:t>
            </a:r>
            <a:endParaRPr b="0" i="0" sz="1400" u="none" cap="none" strike="noStrike">
              <a:solidFill>
                <a:srgbClr val="000000"/>
              </a:solidFill>
              <a:latin typeface="Arial"/>
              <a:ea typeface="Arial"/>
              <a:cs typeface="Arial"/>
              <a:sym typeface="Arial"/>
            </a:endParaRPr>
          </a:p>
        </p:txBody>
      </p:sp>
      <p:sp>
        <p:nvSpPr>
          <p:cNvPr id="90" name="Google Shape;90;p15"/>
          <p:cNvSpPr txBox="1"/>
          <p:nvPr/>
        </p:nvSpPr>
        <p:spPr>
          <a:xfrm>
            <a:off x="914400" y="11734800"/>
            <a:ext cx="1554600" cy="58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4F86E9"/>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91" name="Google Shape;91;p15"/>
          <p:cNvSpPr txBox="1"/>
          <p:nvPr/>
        </p:nvSpPr>
        <p:spPr>
          <a:xfrm>
            <a:off x="2743200" y="11716512"/>
            <a:ext cx="9418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Reach the faraway</a:t>
            </a:r>
            <a:endParaRPr b="0" i="0" sz="1400" u="none" cap="none" strike="noStrike">
              <a:solidFill>
                <a:srgbClr val="000000"/>
              </a:solidFill>
              <a:latin typeface="Arial"/>
              <a:ea typeface="Arial"/>
              <a:cs typeface="Arial"/>
              <a:sym typeface="Arial"/>
            </a:endParaRPr>
          </a:p>
        </p:txBody>
      </p:sp>
      <p:sp>
        <p:nvSpPr>
          <p:cNvPr id="92" name="Google Shape;92;p15"/>
          <p:cNvSpPr txBox="1"/>
          <p:nvPr/>
        </p:nvSpPr>
        <p:spPr>
          <a:xfrm>
            <a:off x="2743200" y="12393168"/>
            <a:ext cx="9418200" cy="307800"/>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rgbClr val="000000"/>
              </a:buClr>
              <a:buSzPts val="2000"/>
              <a:buFont typeface="Arial"/>
              <a:buNone/>
            </a:pPr>
            <a:r>
              <a:rPr b="0" i="0" lang="en" sz="2000" u="none" cap="none" strike="noStrike">
                <a:solidFill>
                  <a:srgbClr val="B9C6E0"/>
                </a:solidFill>
                <a:latin typeface="Arial"/>
                <a:ea typeface="Arial"/>
                <a:cs typeface="Arial"/>
                <a:sym typeface="Arial"/>
              </a:rPr>
              <a:t>Engage distant people to start Extensions — the reason we invest in online church.</a:t>
            </a:r>
            <a:endParaRPr b="0" i="0" sz="1400" u="none" cap="none" strike="noStrike">
              <a:solidFill>
                <a:srgbClr val="000000"/>
              </a:solidFill>
              <a:latin typeface="Arial"/>
              <a:ea typeface="Arial"/>
              <a:cs typeface="Arial"/>
              <a:sym typeface="Arial"/>
            </a:endParaRPr>
          </a:p>
        </p:txBody>
      </p:sp>
      <p:sp>
        <p:nvSpPr>
          <p:cNvPr id="93" name="Google Shape;93;p15"/>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 name="Google Shape;94;p15"/>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95" name="Google Shape;95;p15"/>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6"/>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16"/>
          <p:cNvSpPr txBox="1"/>
          <p:nvPr/>
        </p:nvSpPr>
        <p:spPr>
          <a:xfrm>
            <a:off x="1143001" y="193624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NORTH STAR</a:t>
            </a:r>
            <a:endParaRPr b="0" i="0" sz="1400" u="none" cap="none" strike="noStrike">
              <a:solidFill>
                <a:srgbClr val="000000"/>
              </a:solidFill>
              <a:latin typeface="Arial"/>
              <a:ea typeface="Arial"/>
              <a:cs typeface="Arial"/>
              <a:sym typeface="Arial"/>
            </a:endParaRPr>
          </a:p>
        </p:txBody>
      </p:sp>
      <p:sp>
        <p:nvSpPr>
          <p:cNvPr id="103" name="Google Shape;103;p16"/>
          <p:cNvSpPr txBox="1"/>
          <p:nvPr/>
        </p:nvSpPr>
        <p:spPr>
          <a:xfrm>
            <a:off x="914400" y="3322320"/>
            <a:ext cx="11155800" cy="18033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5800"/>
              <a:buFont typeface="Arial"/>
              <a:buNone/>
            </a:pPr>
            <a:r>
              <a:rPr b="1" i="0" lang="en" sz="5800" u="none" cap="none" strike="noStrike">
                <a:solidFill>
                  <a:srgbClr val="F4F7FC"/>
                </a:solidFill>
                <a:latin typeface="Arial"/>
                <a:ea typeface="Arial"/>
                <a:cs typeface="Arial"/>
                <a:sym typeface="Arial"/>
              </a:rPr>
              <a:t>It all points to one thing: Extensions.</a:t>
            </a:r>
            <a:endParaRPr b="0" i="0" sz="1400" u="none" cap="none" strike="noStrike">
              <a:solidFill>
                <a:srgbClr val="000000"/>
              </a:solidFill>
              <a:latin typeface="Arial"/>
              <a:ea typeface="Arial"/>
              <a:cs typeface="Arial"/>
              <a:sym typeface="Arial"/>
            </a:endParaRPr>
          </a:p>
        </p:txBody>
      </p:sp>
      <p:sp>
        <p:nvSpPr>
          <p:cNvPr id="104" name="Google Shape;104;p16"/>
          <p:cNvSpPr txBox="1"/>
          <p:nvPr/>
        </p:nvSpPr>
        <p:spPr>
          <a:xfrm>
            <a:off x="914400" y="5738525"/>
            <a:ext cx="10332600" cy="18174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Microsites that can grow into full locations of our church. </a:t>
            </a:r>
            <a:r>
              <a:rPr b="0" i="0" lang="en" sz="3600" u="none" cap="none" strike="noStrike">
                <a:solidFill>
                  <a:srgbClr val="F4F7FC"/>
                </a:solidFill>
                <a:latin typeface="Arial"/>
                <a:ea typeface="Arial"/>
                <a:cs typeface="Arial"/>
                <a:sym typeface="Arial"/>
              </a:rPr>
              <a:t>That third objective is why online church exists here.</a:t>
            </a:r>
            <a:endParaRPr b="0" i="0" sz="1400" u="none" cap="none" strike="noStrike">
              <a:solidFill>
                <a:srgbClr val="000000"/>
              </a:solidFill>
              <a:latin typeface="Arial"/>
              <a:ea typeface="Arial"/>
              <a:cs typeface="Arial"/>
              <a:sym typeface="Arial"/>
            </a:endParaRPr>
          </a:p>
        </p:txBody>
      </p:sp>
      <p:sp>
        <p:nvSpPr>
          <p:cNvPr id="105" name="Google Shape;105;p16"/>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16"/>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107" name="Google Shape;107;p16"/>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pic>
        <p:nvPicPr>
          <p:cNvPr id="108" name="Google Shape;108;p16" title="Screenshot 2026-07-14 at 2.03.43 PM.png"/>
          <p:cNvPicPr preferRelativeResize="0"/>
          <p:nvPr/>
        </p:nvPicPr>
        <p:blipFill rotWithShape="1">
          <a:blip r:embed="rId3">
            <a:alphaModFix/>
          </a:blip>
          <a:srcRect b="0" l="0" r="0" t="0"/>
          <a:stretch/>
        </p:blipFill>
        <p:spPr>
          <a:xfrm>
            <a:off x="2131638" y="8334974"/>
            <a:ext cx="8538326" cy="57719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7"/>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 name="Google Shape;115;p17"/>
          <p:cNvSpPr txBox="1"/>
          <p:nvPr/>
        </p:nvSpPr>
        <p:spPr>
          <a:xfrm>
            <a:off x="1143001" y="232811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STRUCTURE</a:t>
            </a:r>
            <a:endParaRPr b="0" i="0" sz="1400" u="none" cap="none" strike="noStrike">
              <a:solidFill>
                <a:srgbClr val="000000"/>
              </a:solidFill>
              <a:latin typeface="Arial"/>
              <a:ea typeface="Arial"/>
              <a:cs typeface="Arial"/>
              <a:sym typeface="Arial"/>
            </a:endParaRPr>
          </a:p>
        </p:txBody>
      </p:sp>
      <p:sp>
        <p:nvSpPr>
          <p:cNvPr id="116" name="Google Shape;116;p17"/>
          <p:cNvSpPr txBox="1"/>
          <p:nvPr/>
        </p:nvSpPr>
        <p:spPr>
          <a:xfrm>
            <a:off x="822963" y="4389120"/>
            <a:ext cx="11155800" cy="16167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200"/>
              <a:buFont typeface="Arial"/>
              <a:buNone/>
            </a:pPr>
            <a:r>
              <a:rPr b="1" i="0" lang="en" sz="5200" u="none" cap="none" strike="noStrike">
                <a:solidFill>
                  <a:srgbClr val="F4F7FC"/>
                </a:solidFill>
                <a:latin typeface="Arial"/>
                <a:ea typeface="Arial"/>
                <a:cs typeface="Arial"/>
                <a:sym typeface="Arial"/>
              </a:rPr>
              <a:t>Not an Online Campus. An Online Community.</a:t>
            </a:r>
            <a:endParaRPr b="0" i="0" sz="1400" u="none" cap="none" strike="noStrike">
              <a:solidFill>
                <a:srgbClr val="000000"/>
              </a:solidFill>
              <a:latin typeface="Arial"/>
              <a:ea typeface="Arial"/>
              <a:cs typeface="Arial"/>
              <a:sym typeface="Arial"/>
            </a:endParaRPr>
          </a:p>
        </p:txBody>
      </p:sp>
      <p:sp>
        <p:nvSpPr>
          <p:cNvPr id="117" name="Google Shape;117;p17"/>
          <p:cNvSpPr txBox="1"/>
          <p:nvPr/>
        </p:nvSpPr>
        <p:spPr>
          <a:xfrm>
            <a:off x="822963" y="6963375"/>
            <a:ext cx="10332600" cy="30810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Our physical locations are Campuses. We didn't want a member who's sick or traveling to feel like they'd left their campus for an online one. So online is a Community — the aggregate of everyone at our church.</a:t>
            </a:r>
            <a:endParaRPr b="0" i="0" sz="1400" u="none" cap="none" strike="noStrike">
              <a:solidFill>
                <a:srgbClr val="000000"/>
              </a:solidFill>
              <a:latin typeface="Arial"/>
              <a:ea typeface="Arial"/>
              <a:cs typeface="Arial"/>
              <a:sym typeface="Arial"/>
            </a:endParaRPr>
          </a:p>
        </p:txBody>
      </p:sp>
      <p:sp>
        <p:nvSpPr>
          <p:cNvPr id="118" name="Google Shape;118;p17"/>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 name="Google Shape;119;p17"/>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120" name="Google Shape;120;p17"/>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8"/>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7" name="Google Shape;127;p18"/>
          <p:cNvSpPr txBox="1"/>
          <p:nvPr/>
        </p:nvSpPr>
        <p:spPr>
          <a:xfrm>
            <a:off x="1143001" y="18001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HOW IT ROUTES</a:t>
            </a:r>
            <a:endParaRPr b="0" i="0" sz="1400" u="none" cap="none" strike="noStrike">
              <a:solidFill>
                <a:srgbClr val="000000"/>
              </a:solidFill>
              <a:latin typeface="Arial"/>
              <a:ea typeface="Arial"/>
              <a:cs typeface="Arial"/>
              <a:sym typeface="Arial"/>
            </a:endParaRPr>
          </a:p>
        </p:txBody>
      </p:sp>
      <p:sp>
        <p:nvSpPr>
          <p:cNvPr id="128" name="Google Shape;128;p18"/>
          <p:cNvSpPr txBox="1"/>
          <p:nvPr/>
        </p:nvSpPr>
        <p:spPr>
          <a:xfrm>
            <a:off x="914400" y="3778010"/>
            <a:ext cx="113385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Two watchers, two paths.</a:t>
            </a:r>
            <a:endParaRPr b="0" i="0" sz="1400" u="none" cap="none" strike="noStrike">
              <a:solidFill>
                <a:srgbClr val="000000"/>
              </a:solidFill>
              <a:latin typeface="Arial"/>
              <a:ea typeface="Arial"/>
              <a:cs typeface="Arial"/>
              <a:sym typeface="Arial"/>
            </a:endParaRPr>
          </a:p>
        </p:txBody>
      </p:sp>
      <p:sp>
        <p:nvSpPr>
          <p:cNvPr id="129" name="Google Shape;129;p18"/>
          <p:cNvSpPr/>
          <p:nvPr/>
        </p:nvSpPr>
        <p:spPr>
          <a:xfrm>
            <a:off x="914400" y="5181600"/>
            <a:ext cx="5221200" cy="54900"/>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0" name="Google Shape;130;p18"/>
          <p:cNvSpPr txBox="1"/>
          <p:nvPr/>
        </p:nvSpPr>
        <p:spPr>
          <a:xfrm>
            <a:off x="914400" y="5501640"/>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THE LOCAL WATCHER</a:t>
            </a:r>
            <a:endParaRPr b="0" i="0" sz="1400" u="none" cap="none" strike="noStrike">
              <a:solidFill>
                <a:srgbClr val="000000"/>
              </a:solidFill>
              <a:latin typeface="Arial"/>
              <a:ea typeface="Arial"/>
              <a:cs typeface="Arial"/>
              <a:sym typeface="Arial"/>
            </a:endParaRPr>
          </a:p>
        </p:txBody>
      </p:sp>
      <p:sp>
        <p:nvSpPr>
          <p:cNvPr id="131" name="Google Shape;131;p18"/>
          <p:cNvSpPr txBox="1"/>
          <p:nvPr/>
        </p:nvSpPr>
        <p:spPr>
          <a:xfrm>
            <a:off x="914400" y="6141720"/>
            <a:ext cx="5212200" cy="4926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Route them home.</a:t>
            </a:r>
            <a:endParaRPr b="0" i="0" sz="1400" u="none" cap="none" strike="noStrike">
              <a:solidFill>
                <a:srgbClr val="000000"/>
              </a:solidFill>
              <a:latin typeface="Arial"/>
              <a:ea typeface="Arial"/>
              <a:cs typeface="Arial"/>
              <a:sym typeface="Arial"/>
            </a:endParaRPr>
          </a:p>
        </p:txBody>
      </p:sp>
      <p:sp>
        <p:nvSpPr>
          <p:cNvPr id="132" name="Google Shape;132;p18"/>
          <p:cNvSpPr txBox="1"/>
          <p:nvPr/>
        </p:nvSpPr>
        <p:spPr>
          <a:xfrm>
            <a:off x="914400" y="829056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33" name="Google Shape;133;p18"/>
          <p:cNvSpPr txBox="1"/>
          <p:nvPr/>
        </p:nvSpPr>
        <p:spPr>
          <a:xfrm>
            <a:off x="1417320" y="8308848"/>
            <a:ext cx="4709100" cy="3387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Lives near one of our locations</a:t>
            </a:r>
            <a:endParaRPr b="0" i="0" sz="1400" u="none" cap="none" strike="noStrike">
              <a:solidFill>
                <a:srgbClr val="000000"/>
              </a:solidFill>
              <a:latin typeface="Arial"/>
              <a:ea typeface="Arial"/>
              <a:cs typeface="Arial"/>
              <a:sym typeface="Arial"/>
            </a:endParaRPr>
          </a:p>
        </p:txBody>
      </p:sp>
      <p:sp>
        <p:nvSpPr>
          <p:cNvPr id="134" name="Google Shape;134;p18"/>
          <p:cNvSpPr txBox="1"/>
          <p:nvPr/>
        </p:nvSpPr>
        <p:spPr>
          <a:xfrm>
            <a:off x="914400" y="984504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35" name="Google Shape;135;p18"/>
          <p:cNvSpPr txBox="1"/>
          <p:nvPr/>
        </p:nvSpPr>
        <p:spPr>
          <a:xfrm>
            <a:off x="1417320" y="9863328"/>
            <a:ext cx="4709100" cy="697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The team connects them to that campus</a:t>
            </a:r>
            <a:endParaRPr b="0" i="0" sz="1400" u="none" cap="none" strike="noStrike">
              <a:solidFill>
                <a:srgbClr val="000000"/>
              </a:solidFill>
              <a:latin typeface="Arial"/>
              <a:ea typeface="Arial"/>
              <a:cs typeface="Arial"/>
              <a:sym typeface="Arial"/>
            </a:endParaRPr>
          </a:p>
        </p:txBody>
      </p:sp>
      <p:sp>
        <p:nvSpPr>
          <p:cNvPr id="136" name="Google Shape;136;p18"/>
          <p:cNvSpPr txBox="1"/>
          <p:nvPr/>
        </p:nvSpPr>
        <p:spPr>
          <a:xfrm>
            <a:off x="914400" y="11399519"/>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37" name="Google Shape;137;p18"/>
          <p:cNvSpPr txBox="1"/>
          <p:nvPr/>
        </p:nvSpPr>
        <p:spPr>
          <a:xfrm>
            <a:off x="1417320" y="11417807"/>
            <a:ext cx="4709100" cy="697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Online becomes an on-ramp to in person</a:t>
            </a:r>
            <a:endParaRPr b="0" i="0" sz="1400" u="none" cap="none" strike="noStrike">
              <a:solidFill>
                <a:srgbClr val="000000"/>
              </a:solidFill>
              <a:latin typeface="Arial"/>
              <a:ea typeface="Arial"/>
              <a:cs typeface="Arial"/>
              <a:sym typeface="Arial"/>
            </a:endParaRPr>
          </a:p>
        </p:txBody>
      </p:sp>
      <p:sp>
        <p:nvSpPr>
          <p:cNvPr id="138" name="Google Shape;138;p18"/>
          <p:cNvSpPr/>
          <p:nvPr/>
        </p:nvSpPr>
        <p:spPr>
          <a:xfrm>
            <a:off x="6665976" y="5181600"/>
            <a:ext cx="5221200" cy="54900"/>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 name="Google Shape;139;p18"/>
          <p:cNvSpPr txBox="1"/>
          <p:nvPr/>
        </p:nvSpPr>
        <p:spPr>
          <a:xfrm>
            <a:off x="6665976" y="5501640"/>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THE FARAWAY WATCHER</a:t>
            </a:r>
            <a:endParaRPr b="0" i="0" sz="1400" u="none" cap="none" strike="noStrike">
              <a:solidFill>
                <a:srgbClr val="000000"/>
              </a:solidFill>
              <a:latin typeface="Arial"/>
              <a:ea typeface="Arial"/>
              <a:cs typeface="Arial"/>
              <a:sym typeface="Arial"/>
            </a:endParaRPr>
          </a:p>
        </p:txBody>
      </p:sp>
      <p:sp>
        <p:nvSpPr>
          <p:cNvPr id="140" name="Google Shape;140;p18"/>
          <p:cNvSpPr txBox="1"/>
          <p:nvPr/>
        </p:nvSpPr>
        <p:spPr>
          <a:xfrm>
            <a:off x="6665976" y="6141720"/>
            <a:ext cx="5212200" cy="4926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Grow a new core.</a:t>
            </a:r>
            <a:endParaRPr b="0" i="0" sz="1400" u="none" cap="none" strike="noStrike">
              <a:solidFill>
                <a:srgbClr val="000000"/>
              </a:solidFill>
              <a:latin typeface="Arial"/>
              <a:ea typeface="Arial"/>
              <a:cs typeface="Arial"/>
              <a:sym typeface="Arial"/>
            </a:endParaRPr>
          </a:p>
        </p:txBody>
      </p:sp>
      <p:sp>
        <p:nvSpPr>
          <p:cNvPr id="141" name="Google Shape;141;p18"/>
          <p:cNvSpPr txBox="1"/>
          <p:nvPr/>
        </p:nvSpPr>
        <p:spPr>
          <a:xfrm>
            <a:off x="6665976" y="829056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42" name="Google Shape;142;p18"/>
          <p:cNvSpPr txBox="1"/>
          <p:nvPr/>
        </p:nvSpPr>
        <p:spPr>
          <a:xfrm>
            <a:off x="7168896" y="8308848"/>
            <a:ext cx="4709100" cy="3387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Lives far from any location</a:t>
            </a:r>
            <a:endParaRPr b="0" i="0" sz="1400" u="none" cap="none" strike="noStrike">
              <a:solidFill>
                <a:srgbClr val="000000"/>
              </a:solidFill>
              <a:latin typeface="Arial"/>
              <a:ea typeface="Arial"/>
              <a:cs typeface="Arial"/>
              <a:sym typeface="Arial"/>
            </a:endParaRPr>
          </a:p>
        </p:txBody>
      </p:sp>
      <p:sp>
        <p:nvSpPr>
          <p:cNvPr id="143" name="Google Shape;143;p18"/>
          <p:cNvSpPr txBox="1"/>
          <p:nvPr/>
        </p:nvSpPr>
        <p:spPr>
          <a:xfrm>
            <a:off x="6665976" y="984504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44" name="Google Shape;144;p18"/>
          <p:cNvSpPr txBox="1"/>
          <p:nvPr/>
        </p:nvSpPr>
        <p:spPr>
          <a:xfrm>
            <a:off x="7168896" y="9863328"/>
            <a:ext cx="4709100" cy="697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Engages solely with the Online Community</a:t>
            </a:r>
            <a:endParaRPr b="0" i="0" sz="1400" u="none" cap="none" strike="noStrike">
              <a:solidFill>
                <a:srgbClr val="000000"/>
              </a:solidFill>
              <a:latin typeface="Arial"/>
              <a:ea typeface="Arial"/>
              <a:cs typeface="Arial"/>
              <a:sym typeface="Arial"/>
            </a:endParaRPr>
          </a:p>
        </p:txBody>
      </p:sp>
      <p:sp>
        <p:nvSpPr>
          <p:cNvPr id="145" name="Google Shape;145;p18"/>
          <p:cNvSpPr txBox="1"/>
          <p:nvPr/>
        </p:nvSpPr>
        <p:spPr>
          <a:xfrm>
            <a:off x="6665976" y="11399519"/>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46" name="Google Shape;146;p18"/>
          <p:cNvSpPr txBox="1"/>
          <p:nvPr/>
        </p:nvSpPr>
        <p:spPr>
          <a:xfrm>
            <a:off x="7168896" y="11417807"/>
            <a:ext cx="4709100" cy="697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Eventually attends — or starts — an Extension</a:t>
            </a:r>
            <a:endParaRPr b="0" i="0" sz="1400" u="none" cap="none" strike="noStrike">
              <a:solidFill>
                <a:srgbClr val="000000"/>
              </a:solidFill>
              <a:latin typeface="Arial"/>
              <a:ea typeface="Arial"/>
              <a:cs typeface="Arial"/>
              <a:sym typeface="Arial"/>
            </a:endParaRPr>
          </a:p>
        </p:txBody>
      </p:sp>
      <p:sp>
        <p:nvSpPr>
          <p:cNvPr id="147" name="Google Shape;147;p18"/>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18"/>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149" name="Google Shape;149;p18"/>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9"/>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 name="Google Shape;156;p19"/>
          <p:cNvSpPr txBox="1"/>
          <p:nvPr/>
        </p:nvSpPr>
        <p:spPr>
          <a:xfrm>
            <a:off x="1143001" y="200966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WHY IT REPORTS WHERE IT DOES</a:t>
            </a:r>
            <a:endParaRPr b="0" i="0" sz="1400" u="none" cap="none" strike="noStrike">
              <a:solidFill>
                <a:srgbClr val="000000"/>
              </a:solidFill>
              <a:latin typeface="Arial"/>
              <a:ea typeface="Arial"/>
              <a:cs typeface="Arial"/>
              <a:sym typeface="Arial"/>
            </a:endParaRPr>
          </a:p>
        </p:txBody>
      </p:sp>
      <p:sp>
        <p:nvSpPr>
          <p:cNvPr id="157" name="Google Shape;157;p19"/>
          <p:cNvSpPr txBox="1"/>
          <p:nvPr/>
        </p:nvSpPr>
        <p:spPr>
          <a:xfrm>
            <a:off x="822900" y="4242145"/>
            <a:ext cx="11155800" cy="8619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600"/>
              <a:buFont typeface="Arial"/>
              <a:buNone/>
            </a:pPr>
            <a:r>
              <a:rPr b="1" i="0" lang="en" sz="5600" u="none" cap="none" strike="noStrike">
                <a:solidFill>
                  <a:srgbClr val="F4F7FC"/>
                </a:solidFill>
                <a:latin typeface="Arial"/>
                <a:ea typeface="Arial"/>
                <a:cs typeface="Arial"/>
                <a:sym typeface="Arial"/>
              </a:rPr>
              <a:t>Structured by Objective</a:t>
            </a:r>
            <a:endParaRPr b="0" i="0" sz="1400" u="none" cap="none" strike="noStrike">
              <a:solidFill>
                <a:srgbClr val="000000"/>
              </a:solidFill>
              <a:latin typeface="Arial"/>
              <a:ea typeface="Arial"/>
              <a:cs typeface="Arial"/>
              <a:sym typeface="Arial"/>
            </a:endParaRPr>
          </a:p>
        </p:txBody>
      </p:sp>
      <p:sp>
        <p:nvSpPr>
          <p:cNvPr id="158" name="Google Shape;158;p19"/>
          <p:cNvSpPr txBox="1"/>
          <p:nvPr/>
        </p:nvSpPr>
        <p:spPr>
          <a:xfrm>
            <a:off x="914400" y="6091600"/>
            <a:ext cx="10332600" cy="30810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The Online Community pastor reports to our campus development team and serves on its leadership. Extensions are locations-in-waiting — and the Online Community represents every one of our locations at once.</a:t>
            </a:r>
            <a:endParaRPr b="0" i="0" sz="1400" u="none" cap="none" strike="noStrike">
              <a:solidFill>
                <a:srgbClr val="000000"/>
              </a:solidFill>
              <a:latin typeface="Arial"/>
              <a:ea typeface="Arial"/>
              <a:cs typeface="Arial"/>
              <a:sym typeface="Arial"/>
            </a:endParaRPr>
          </a:p>
        </p:txBody>
      </p:sp>
      <p:sp>
        <p:nvSpPr>
          <p:cNvPr id="159" name="Google Shape;159;p19"/>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 name="Google Shape;160;p19"/>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161" name="Google Shape;161;p19"/>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0"/>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 name="Google Shape;168;p20"/>
          <p:cNvSpPr txBox="1"/>
          <p:nvPr/>
        </p:nvSpPr>
        <p:spPr>
          <a:xfrm>
            <a:off x="1143001" y="2426092"/>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TEAM'S FOCUS</a:t>
            </a:r>
            <a:endParaRPr b="0" i="0" sz="1400" u="none" cap="none" strike="noStrike">
              <a:solidFill>
                <a:srgbClr val="000000"/>
              </a:solidFill>
              <a:latin typeface="Arial"/>
              <a:ea typeface="Arial"/>
              <a:cs typeface="Arial"/>
              <a:sym typeface="Arial"/>
            </a:endParaRPr>
          </a:p>
        </p:txBody>
      </p:sp>
      <p:sp>
        <p:nvSpPr>
          <p:cNvPr id="169" name="Google Shape;169;p20"/>
          <p:cNvSpPr txBox="1"/>
          <p:nvPr/>
        </p:nvSpPr>
        <p:spPr>
          <a:xfrm>
            <a:off x="822963" y="4413620"/>
            <a:ext cx="11155800" cy="18033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800"/>
              <a:buFont typeface="Arial"/>
              <a:buNone/>
            </a:pPr>
            <a:r>
              <a:rPr b="1" i="0" lang="en" sz="5800" u="none" cap="none" strike="noStrike">
                <a:solidFill>
                  <a:srgbClr val="F4F7FC"/>
                </a:solidFill>
                <a:latin typeface="Arial"/>
                <a:ea typeface="Arial"/>
                <a:cs typeface="Arial"/>
                <a:sym typeface="Arial"/>
              </a:rPr>
              <a:t>Everything we do is to launch Extensions.</a:t>
            </a:r>
            <a:endParaRPr b="0" i="0" sz="1400" u="none" cap="none" strike="noStrike">
              <a:solidFill>
                <a:srgbClr val="000000"/>
              </a:solidFill>
              <a:latin typeface="Arial"/>
              <a:ea typeface="Arial"/>
              <a:cs typeface="Arial"/>
              <a:sym typeface="Arial"/>
            </a:endParaRPr>
          </a:p>
        </p:txBody>
      </p:sp>
      <p:sp>
        <p:nvSpPr>
          <p:cNvPr id="170" name="Google Shape;170;p20"/>
          <p:cNvSpPr txBox="1"/>
          <p:nvPr/>
        </p:nvSpPr>
        <p:spPr>
          <a:xfrm>
            <a:off x="822963" y="7303950"/>
            <a:ext cx="103326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A compelling weekly worship service, a digital discipleship pathway, next steps at every turn — all of it engineered to move people toward starting an Extension.</a:t>
            </a:r>
            <a:endParaRPr b="0" i="0" sz="1400" u="none" cap="none" strike="noStrike">
              <a:solidFill>
                <a:srgbClr val="000000"/>
              </a:solidFill>
              <a:latin typeface="Arial"/>
              <a:ea typeface="Arial"/>
              <a:cs typeface="Arial"/>
              <a:sym typeface="Arial"/>
            </a:endParaRPr>
          </a:p>
        </p:txBody>
      </p:sp>
      <p:sp>
        <p:nvSpPr>
          <p:cNvPr id="171" name="Google Shape;171;p20"/>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 name="Google Shape;172;p20"/>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173" name="Google Shape;173;p20"/>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1"/>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 name="Google Shape;180;p21"/>
          <p:cNvSpPr txBox="1"/>
          <p:nvPr/>
        </p:nvSpPr>
        <p:spPr>
          <a:xfrm>
            <a:off x="1143001" y="1785917"/>
            <a:ext cx="105156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EVERY NEXT STEP</a:t>
            </a:r>
            <a:endParaRPr b="0" i="0" sz="1400" u="none" cap="none" strike="noStrike">
              <a:solidFill>
                <a:srgbClr val="000000"/>
              </a:solidFill>
              <a:latin typeface="Arial"/>
              <a:ea typeface="Arial"/>
              <a:cs typeface="Arial"/>
              <a:sym typeface="Arial"/>
            </a:endParaRPr>
          </a:p>
        </p:txBody>
      </p:sp>
      <p:sp>
        <p:nvSpPr>
          <p:cNvPr id="181" name="Google Shape;181;p21"/>
          <p:cNvSpPr txBox="1"/>
          <p:nvPr/>
        </p:nvSpPr>
        <p:spPr>
          <a:xfrm>
            <a:off x="914400" y="3439335"/>
            <a:ext cx="11338500" cy="800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200"/>
              <a:buFont typeface="Arial"/>
              <a:buNone/>
            </a:pPr>
            <a:r>
              <a:rPr b="1" i="0" lang="en" sz="5200" u="none" cap="none" strike="noStrike">
                <a:solidFill>
                  <a:srgbClr val="F4F7FC"/>
                </a:solidFill>
                <a:latin typeface="Arial"/>
                <a:ea typeface="Arial"/>
                <a:cs typeface="Arial"/>
                <a:sym typeface="Arial"/>
              </a:rPr>
              <a:t>Why a weekly service?</a:t>
            </a:r>
            <a:endParaRPr b="0" i="0" sz="1400" u="none" cap="none" strike="noStrike">
              <a:solidFill>
                <a:srgbClr val="000000"/>
              </a:solidFill>
              <a:latin typeface="Arial"/>
              <a:ea typeface="Arial"/>
              <a:cs typeface="Arial"/>
              <a:sym typeface="Arial"/>
            </a:endParaRPr>
          </a:p>
        </p:txBody>
      </p:sp>
      <p:sp>
        <p:nvSpPr>
          <p:cNvPr id="182" name="Google Shape;182;p21"/>
          <p:cNvSpPr txBox="1"/>
          <p:nvPr/>
        </p:nvSpPr>
        <p:spPr>
          <a:xfrm>
            <a:off x="918975" y="4944825"/>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83" name="Google Shape;183;p21"/>
          <p:cNvSpPr txBox="1"/>
          <p:nvPr/>
        </p:nvSpPr>
        <p:spPr>
          <a:xfrm>
            <a:off x="1467615" y="4944825"/>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Digital next-step cards</a:t>
            </a:r>
            <a:endParaRPr b="0" i="0" sz="1400" u="none" cap="none" strike="noStrike">
              <a:solidFill>
                <a:srgbClr val="000000"/>
              </a:solidFill>
              <a:latin typeface="Arial"/>
              <a:ea typeface="Arial"/>
              <a:cs typeface="Arial"/>
              <a:sym typeface="Arial"/>
            </a:endParaRPr>
          </a:p>
        </p:txBody>
      </p:sp>
      <p:sp>
        <p:nvSpPr>
          <p:cNvPr id="184" name="Google Shape;184;p21"/>
          <p:cNvSpPr txBox="1"/>
          <p:nvPr/>
        </p:nvSpPr>
        <p:spPr>
          <a:xfrm>
            <a:off x="1467615" y="5603193"/>
            <a:ext cx="4663500" cy="292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Turn a viewer into a responder.</a:t>
            </a:r>
            <a:endParaRPr b="0" i="0" sz="1400" u="none" cap="none" strike="noStrike">
              <a:solidFill>
                <a:srgbClr val="000000"/>
              </a:solidFill>
              <a:latin typeface="Arial"/>
              <a:ea typeface="Arial"/>
              <a:cs typeface="Arial"/>
              <a:sym typeface="Arial"/>
            </a:endParaRPr>
          </a:p>
        </p:txBody>
      </p:sp>
      <p:sp>
        <p:nvSpPr>
          <p:cNvPr id="185" name="Google Shape;185;p21"/>
          <p:cNvSpPr txBox="1"/>
          <p:nvPr/>
        </p:nvSpPr>
        <p:spPr>
          <a:xfrm>
            <a:off x="6670551" y="4944825"/>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86" name="Google Shape;186;p21"/>
          <p:cNvSpPr txBox="1"/>
          <p:nvPr/>
        </p:nvSpPr>
        <p:spPr>
          <a:xfrm>
            <a:off x="7219191" y="4944825"/>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Zoom classes</a:t>
            </a:r>
            <a:endParaRPr b="0" i="0" sz="1400" u="none" cap="none" strike="noStrike">
              <a:solidFill>
                <a:srgbClr val="000000"/>
              </a:solidFill>
              <a:latin typeface="Arial"/>
              <a:ea typeface="Arial"/>
              <a:cs typeface="Arial"/>
              <a:sym typeface="Arial"/>
            </a:endParaRPr>
          </a:p>
        </p:txBody>
      </p:sp>
      <p:sp>
        <p:nvSpPr>
          <p:cNvPr id="187" name="Google Shape;187;p21"/>
          <p:cNvSpPr txBox="1"/>
          <p:nvPr/>
        </p:nvSpPr>
        <p:spPr>
          <a:xfrm>
            <a:off x="7219191" y="5603193"/>
            <a:ext cx="4663500" cy="6024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Move people toward belonging and membership.</a:t>
            </a:r>
            <a:endParaRPr b="0" i="0" sz="1400" u="none" cap="none" strike="noStrike">
              <a:solidFill>
                <a:srgbClr val="000000"/>
              </a:solidFill>
              <a:latin typeface="Arial"/>
              <a:ea typeface="Arial"/>
              <a:cs typeface="Arial"/>
              <a:sym typeface="Arial"/>
            </a:endParaRPr>
          </a:p>
        </p:txBody>
      </p:sp>
      <p:sp>
        <p:nvSpPr>
          <p:cNvPr id="188" name="Google Shape;188;p21"/>
          <p:cNvSpPr txBox="1"/>
          <p:nvPr/>
        </p:nvSpPr>
        <p:spPr>
          <a:xfrm>
            <a:off x="918975" y="8053785"/>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89" name="Google Shape;189;p21"/>
          <p:cNvSpPr txBox="1"/>
          <p:nvPr/>
        </p:nvSpPr>
        <p:spPr>
          <a:xfrm>
            <a:off x="1467615" y="8053785"/>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Online &amp; in-person groups</a:t>
            </a:r>
            <a:endParaRPr b="0" i="0" sz="1400" u="none" cap="none" strike="noStrike">
              <a:solidFill>
                <a:srgbClr val="000000"/>
              </a:solidFill>
              <a:latin typeface="Arial"/>
              <a:ea typeface="Arial"/>
              <a:cs typeface="Arial"/>
              <a:sym typeface="Arial"/>
            </a:endParaRPr>
          </a:p>
        </p:txBody>
      </p:sp>
      <p:sp>
        <p:nvSpPr>
          <p:cNvPr id="190" name="Google Shape;190;p21"/>
          <p:cNvSpPr txBox="1"/>
          <p:nvPr/>
        </p:nvSpPr>
        <p:spPr>
          <a:xfrm>
            <a:off x="1467615" y="8712153"/>
            <a:ext cx="4663500" cy="292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Build the community that holds them.</a:t>
            </a:r>
            <a:endParaRPr b="0" i="0" sz="1400" u="none" cap="none" strike="noStrike">
              <a:solidFill>
                <a:srgbClr val="000000"/>
              </a:solidFill>
              <a:latin typeface="Arial"/>
              <a:ea typeface="Arial"/>
              <a:cs typeface="Arial"/>
              <a:sym typeface="Arial"/>
            </a:endParaRPr>
          </a:p>
        </p:txBody>
      </p:sp>
      <p:sp>
        <p:nvSpPr>
          <p:cNvPr id="191" name="Google Shape;191;p21"/>
          <p:cNvSpPr txBox="1"/>
          <p:nvPr/>
        </p:nvSpPr>
        <p:spPr>
          <a:xfrm>
            <a:off x="6670551" y="8053785"/>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92" name="Google Shape;192;p21"/>
          <p:cNvSpPr txBox="1"/>
          <p:nvPr/>
        </p:nvSpPr>
        <p:spPr>
          <a:xfrm>
            <a:off x="7219191" y="8053785"/>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Follows, likes, newsletter</a:t>
            </a:r>
            <a:endParaRPr b="0" i="0" sz="1400" u="none" cap="none" strike="noStrike">
              <a:solidFill>
                <a:srgbClr val="000000"/>
              </a:solidFill>
              <a:latin typeface="Arial"/>
              <a:ea typeface="Arial"/>
              <a:cs typeface="Arial"/>
              <a:sym typeface="Arial"/>
            </a:endParaRPr>
          </a:p>
        </p:txBody>
      </p:sp>
      <p:sp>
        <p:nvSpPr>
          <p:cNvPr id="193" name="Google Shape;193;p21"/>
          <p:cNvSpPr txBox="1"/>
          <p:nvPr/>
        </p:nvSpPr>
        <p:spPr>
          <a:xfrm>
            <a:off x="7219191" y="8712153"/>
            <a:ext cx="4663500" cy="6024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Keep the relationship warm between weekends.</a:t>
            </a:r>
            <a:endParaRPr b="0" i="0" sz="1400" u="none" cap="none" strike="noStrike">
              <a:solidFill>
                <a:srgbClr val="000000"/>
              </a:solidFill>
              <a:latin typeface="Arial"/>
              <a:ea typeface="Arial"/>
              <a:cs typeface="Arial"/>
              <a:sym typeface="Arial"/>
            </a:endParaRPr>
          </a:p>
        </p:txBody>
      </p:sp>
      <p:sp>
        <p:nvSpPr>
          <p:cNvPr id="194" name="Google Shape;194;p21"/>
          <p:cNvSpPr txBox="1"/>
          <p:nvPr/>
        </p:nvSpPr>
        <p:spPr>
          <a:xfrm>
            <a:off x="918975" y="11162745"/>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95" name="Google Shape;195;p21"/>
          <p:cNvSpPr txBox="1"/>
          <p:nvPr/>
        </p:nvSpPr>
        <p:spPr>
          <a:xfrm>
            <a:off x="1467615" y="11162745"/>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Meetups</a:t>
            </a:r>
            <a:endParaRPr b="0" i="0" sz="1400" u="none" cap="none" strike="noStrike">
              <a:solidFill>
                <a:srgbClr val="000000"/>
              </a:solidFill>
              <a:latin typeface="Arial"/>
              <a:ea typeface="Arial"/>
              <a:cs typeface="Arial"/>
              <a:sym typeface="Arial"/>
            </a:endParaRPr>
          </a:p>
        </p:txBody>
      </p:sp>
      <p:sp>
        <p:nvSpPr>
          <p:cNvPr id="196" name="Google Shape;196;p21"/>
          <p:cNvSpPr txBox="1"/>
          <p:nvPr/>
        </p:nvSpPr>
        <p:spPr>
          <a:xfrm>
            <a:off x="1467615" y="11821113"/>
            <a:ext cx="4663500" cy="292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Gather scattered watchers face-to-face.</a:t>
            </a:r>
            <a:endParaRPr b="0" i="0" sz="1400" u="none" cap="none" strike="noStrike">
              <a:solidFill>
                <a:srgbClr val="000000"/>
              </a:solidFill>
              <a:latin typeface="Arial"/>
              <a:ea typeface="Arial"/>
              <a:cs typeface="Arial"/>
              <a:sym typeface="Arial"/>
            </a:endParaRPr>
          </a:p>
        </p:txBody>
      </p:sp>
      <p:sp>
        <p:nvSpPr>
          <p:cNvPr id="197" name="Google Shape;197;p21"/>
          <p:cNvSpPr txBox="1"/>
          <p:nvPr/>
        </p:nvSpPr>
        <p:spPr>
          <a:xfrm>
            <a:off x="6670551" y="11162745"/>
            <a:ext cx="822900" cy="36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98" name="Google Shape;198;p21"/>
          <p:cNvSpPr txBox="1"/>
          <p:nvPr/>
        </p:nvSpPr>
        <p:spPr>
          <a:xfrm>
            <a:off x="7219191" y="11162745"/>
            <a:ext cx="4663500" cy="400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rgbClr val="F4F7FC"/>
                </a:solidFill>
                <a:latin typeface="Arial"/>
                <a:ea typeface="Arial"/>
                <a:cs typeface="Arial"/>
                <a:sym typeface="Arial"/>
              </a:rPr>
              <a:t>Serving</a:t>
            </a:r>
            <a:endParaRPr b="0" i="0" sz="1400" u="none" cap="none" strike="noStrike">
              <a:solidFill>
                <a:srgbClr val="000000"/>
              </a:solidFill>
              <a:latin typeface="Arial"/>
              <a:ea typeface="Arial"/>
              <a:cs typeface="Arial"/>
              <a:sym typeface="Arial"/>
            </a:endParaRPr>
          </a:p>
        </p:txBody>
      </p:sp>
      <p:sp>
        <p:nvSpPr>
          <p:cNvPr id="199" name="Google Shape;199;p21"/>
          <p:cNvSpPr txBox="1"/>
          <p:nvPr/>
        </p:nvSpPr>
        <p:spPr>
          <a:xfrm>
            <a:off x="7219191" y="11821113"/>
            <a:ext cx="4663500" cy="2925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1900"/>
              <a:buFont typeface="Arial"/>
              <a:buNone/>
            </a:pPr>
            <a:r>
              <a:rPr b="0" i="0" lang="en" sz="1900" u="none" cap="none" strike="noStrike">
                <a:solidFill>
                  <a:srgbClr val="B9C6E0"/>
                </a:solidFill>
                <a:latin typeface="Arial"/>
                <a:ea typeface="Arial"/>
                <a:cs typeface="Arial"/>
                <a:sym typeface="Arial"/>
              </a:rPr>
              <a:t>Turn attenders into owners.</a:t>
            </a:r>
            <a:endParaRPr b="0" i="0" sz="1400" u="none" cap="none" strike="noStrike">
              <a:solidFill>
                <a:srgbClr val="000000"/>
              </a:solidFill>
              <a:latin typeface="Arial"/>
              <a:ea typeface="Arial"/>
              <a:cs typeface="Arial"/>
              <a:sym typeface="Arial"/>
            </a:endParaRPr>
          </a:p>
        </p:txBody>
      </p:sp>
      <p:sp>
        <p:nvSpPr>
          <p:cNvPr id="200" name="Google Shape;200;p21"/>
          <p:cNvSpPr txBox="1"/>
          <p:nvPr/>
        </p:nvSpPr>
        <p:spPr>
          <a:xfrm>
            <a:off x="914400" y="13624560"/>
            <a:ext cx="10972800" cy="914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600"/>
              <a:buFont typeface="Arial"/>
              <a:buNone/>
            </a:pPr>
            <a:r>
              <a:rPr b="1" i="1" lang="en" sz="2600" u="none" cap="none" strike="noStrike">
                <a:solidFill>
                  <a:srgbClr val="4F86E9"/>
                </a:solidFill>
                <a:latin typeface="Arial"/>
                <a:ea typeface="Arial"/>
                <a:cs typeface="Arial"/>
                <a:sym typeface="Arial"/>
              </a:rPr>
              <a:t>…and all of it drives toward Extensions.</a:t>
            </a:r>
            <a:endParaRPr b="0" i="0" sz="1400" u="none" cap="none" strike="noStrike">
              <a:solidFill>
                <a:srgbClr val="000000"/>
              </a:solidFill>
              <a:latin typeface="Arial"/>
              <a:ea typeface="Arial"/>
              <a:cs typeface="Arial"/>
              <a:sym typeface="Arial"/>
            </a:endParaRPr>
          </a:p>
        </p:txBody>
      </p:sp>
      <p:sp>
        <p:nvSpPr>
          <p:cNvPr id="201" name="Google Shape;201;p21"/>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 name="Google Shape;202;p21"/>
          <p:cNvSpPr txBox="1"/>
          <p:nvPr/>
        </p:nvSpPr>
        <p:spPr>
          <a:xfrm>
            <a:off x="914400" y="15316200"/>
            <a:ext cx="64008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CROWD TO CORE</a:t>
            </a:r>
            <a:endParaRPr b="0" i="0" sz="1400" u="none" cap="none" strike="noStrike">
              <a:solidFill>
                <a:srgbClr val="000000"/>
              </a:solidFill>
              <a:latin typeface="Arial"/>
              <a:ea typeface="Arial"/>
              <a:cs typeface="Arial"/>
              <a:sym typeface="Arial"/>
            </a:endParaRPr>
          </a:p>
        </p:txBody>
      </p:sp>
      <p:sp>
        <p:nvSpPr>
          <p:cNvPr id="203" name="Google Shape;203;p21"/>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SADDLEBACK ONLINE COMMUNITY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