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16440150" cx="12801600"/>
  <p:notesSz cx="16440150" cy="128016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24" Type="http://schemas.openxmlformats.org/officeDocument/2006/relationships/slide" Target="slides/slide20.xml"/><Relationship Id="rId12" Type="http://schemas.openxmlformats.org/officeDocument/2006/relationships/slide" Target="slides/slide8.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COLD OPEN. The framing question from the original talk: how would Jesus do customer service? Sounds irreverent — it isn't. Every church is already doing customer service with strangers every day: the DM inbox, the comment section, the front door. The question is what posture we do it in. Today: a framework from social psychology, what Jesus does with it, and then the stranger nobody wants — the troll.</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 Corinthians 5:20. If God is making his appeal THROUGH us, then we are — bluntly — Christ's customer service representatives. The stranger's read on you becomes their read on him. That's why the quadrant matters: it isn't brand strategy, it's ambassadorship.</a:t>
            </a:r>
            <a:endParaRPr/>
          </a:p>
        </p:txBody>
      </p:sp>
      <p:sp>
        <p:nvSpPr>
          <p:cNvPr id="167" name="Google Shape;16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f94b9f73d0_2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3f94b9f73d0_2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hinge of the whole talk. Land it slowly. This is where Act 1 hands over to Act 2: if warmth has to come first — then the real test isn't the seeker who arrives polite. It's the stranger who arrives kicking.</a:t>
            </a:r>
            <a:endParaRPr/>
          </a:p>
        </p:txBody>
      </p:sp>
      <p:sp>
        <p:nvSpPr>
          <p:cNvPr id="177" name="Google Shape;177;g3f94b9f73d0_2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hinge of the whole talk. Land it slowly. This is where Act 1 hands over to Act 2: if warmth has to come first — then the real test isn't the seeker who arrives polite. It's the stranger who arrives kicking.</a:t>
            </a:r>
            <a:endParaRPr/>
          </a:p>
        </p:txBody>
      </p:sp>
      <p:sp>
        <p:nvSpPr>
          <p:cNvPr id="185" name="Google Shape;18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PART 2 — The Stranger Who Comes In Kicking (the Trolls material begins). So if warmth comes first: what about the angry comment on your Easter reel? The DM calling your church a tax dodge? Every instinct — and every AI moderation tool — says delete, block, protect the brand. Hold that instinct up against the quadrant we just built.</a:t>
            </a:r>
            <a:endParaRPr/>
          </a:p>
        </p:txBody>
      </p:sp>
      <p:sp>
        <p:nvSpPr>
          <p:cNvPr id="194" name="Google Shape;19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Luke 8:26–39. Tell it, don't read it. A graveyard, Gentile territory, pigs nearby. A man so violent chains couldn't hold him. Naked. When Jesus asked his name: 'Legion — for we are many.' Jesus got out of the boat and walked straight toward him. Healed him, clothed him, gave his mind back. Then: 'Return home and tell how much God has done for you.' The first person Jesus ever sent on mission — before the Twelve. Pause before advancing.</a:t>
            </a:r>
            <a:endParaRPr/>
          </a:p>
        </p:txBody>
      </p:sp>
      <p:sp>
        <p:nvSpPr>
          <p:cNvPr id="206" name="Google Shape;20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f94b9f73d0_2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3f94b9f73d0_2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Luke 8:26–39. Tell it, don't read it. A graveyard, Gentile territory, pigs nearby. A man so violent chains couldn't hold him. Naked. When Jesus asked his name: 'Legion — for we are many.' Jesus got out of the boat and walked straight toward him. Healed him, clothed him, gave his mind back. Then: 'Return home and tell how much God has done for you.' The first person Jesus ever sent on mission — before the Twelve. Pause before advancing.</a:t>
            </a:r>
            <a:endParaRPr/>
          </a:p>
        </p:txBody>
      </p:sp>
      <p:sp>
        <p:nvSpPr>
          <p:cNvPr id="216" name="Google Shape;216;g3f94b9f73d0_2_1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If Legion came into your chat tonight, your intake system would block him in the first message. And here's the uncomfortable part: the filter is not neutral. It's a theological statement — it encodes who you believe deserves a real human response. Your own toolkit already knows: the Trolling type 'wants to be heard.' Origen: inside every person, a second universe. That's who your filter routes out.</a:t>
            </a:r>
            <a:endParaRPr/>
          </a:p>
        </p:txBody>
      </p:sp>
      <p:sp>
        <p:nvSpPr>
          <p:cNvPr id="227" name="Google Shape;22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John 13, the night before the cross. Jesus knows who will betray him. He gets up, takes the towel, pours the water — and washes all of them. Including Judas. He didn't filter the hard one out; he knelt in front of the person about to destroy him. You may not be the one in the chat. But you decide whether your team has a basin, warm water, and a towel ready.</a:t>
            </a:r>
            <a:endParaRPr/>
          </a:p>
        </p:txBody>
      </p:sp>
      <p:sp>
        <p:nvSpPr>
          <p:cNvPr id="238" name="Google Shape;23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f94b9f73d0_2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g3f94b9f73d0_2_1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John 13, the night before the cross. Jesus knows who will betray him. He gets up, takes the towel, pours the water — and washes all of them. Including Judas. He didn't filter the hard one out; he knelt in front of the person about to destroy him. You may not be the one in the chat. But you decide whether your team has a basin, warm water, and a towel ready.</a:t>
            </a:r>
            <a:endParaRPr/>
          </a:p>
        </p:txBody>
      </p:sp>
      <p:sp>
        <p:nvSpPr>
          <p:cNvPr id="248" name="Google Shape;248;g3f94b9f73d0_2_1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PART 3 — What This Asks of You. Three commitments for the round tables this afternoon. One: pick your person — name him, write him on a whiteboard, run everything through him. Two: lead with warmth, prove competence second — 'we're for you, no strings' first; the invitation can come six conversations from now. Three: stay in the hard conversations — decide as a team the angry ones get a calm, unhurried human response.</a:t>
            </a:r>
            <a:endParaRPr/>
          </a:p>
        </p:txBody>
      </p:sp>
      <p:sp>
        <p:nvSpPr>
          <p:cNvPr id="257" name="Google Shape;25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PART 1 — Warmth &amp; Competence. Fiske and Cuddy's research from social psychology: every human sizes up every interaction on two axes, in seconds, before you finish your first sentence. It's how strangers read people — and how they read brands, and churches.</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f94b9f73d0_2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g3f94b9f73d0_2_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COLD OPEN. The framing question from the original talk: how would Jesus do customer service? Sounds irreverent — it isn't. Every church is already doing customer service with strangers every day: the DM inbox, the comment section, the front door. The question is what posture we do it in. Today: a framework from social psychology, what Jesus does with it, and then the stranger nobody wants — the troll.</a:t>
            </a:r>
            <a:endParaRPr/>
          </a:p>
        </p:txBody>
      </p:sp>
      <p:sp>
        <p:nvSpPr>
          <p:cNvPr id="279" name="Google Shape;279;g3f94b9f73d0_2_1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3f94b9f73d0_2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3f94b9f73d0_2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Warmth is a read on your INTENTIONS: kind, sincere, honest, trustworthy, generous, understanding — are you for me? Competence is a read on your ABILITY: efficient, capable, skillful, knowledgeable — can you actually help? Both are perceived instantly, from tone, empathy, confidence and follow-through.</a:t>
            </a:r>
            <a:endParaRPr/>
          </a:p>
        </p:txBody>
      </p:sp>
      <p:sp>
        <p:nvSpPr>
          <p:cNvPr id="40" name="Google Shape;40;g3f94b9f73d0_2_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g3f94b9f73d0_2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 name="Google Shape;51;g3f94b9f73d0_2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Warmth is a read on your INTENTIONS: kind, sincere, honest, trustworthy, generous, understanding — are you for me? Competence is a read on your ABILITY: efficient, capable, skillful, knowledgeable — can you actually help? Both are perceived instantly, from tone, empathy, confidence and follow-through.</a:t>
            </a:r>
            <a:endParaRPr/>
          </a:p>
        </p:txBody>
      </p:sp>
      <p:sp>
        <p:nvSpPr>
          <p:cNvPr id="52" name="Google Shape;52;g3f94b9f73d0_2_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 name="Google Shape;6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four combinations. High warmth + high competence is the only one that earns admiration and loyalty — think Toyota, Rolex done right. Competent but cold earns envy and distrust — the read strangers give slick brands, and slick churches. Warm but incompetent earns sympathy and neglect. Cold and incompetent earns contempt and rejection. There is only one quadrant worth building for.</a:t>
            </a:r>
            <a:endParaRPr/>
          </a:p>
        </p:txBody>
      </p:sp>
      <p:sp>
        <p:nvSpPr>
          <p:cNvPr id="64" name="Google Shape;6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f94b9f73d0_2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3f94b9f73d0_2_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four combinations. High warmth + high competence is the only one that earns admiration and loyalty — think Toyota, Rolex done right. Competent but cold earns envy and distrust — the read strangers give slick brands, and slick churches. Warm but incompetent earns sympathy and neglect. Cold and incompetent earns contempt and rejection. There is only one quadrant worth building for.</a:t>
            </a:r>
            <a:endParaRPr/>
          </a:p>
        </p:txBody>
      </p:sp>
      <p:sp>
        <p:nvSpPr>
          <p:cNvPr id="89" name="Google Shape;89;g3f94b9f73d0_2_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f94b9f73d0_2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3f94b9f73d0_2_1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W.W.J.D — what would Jesus do with a stranger? Every gospel encounter: high warmth AND high competence. The woman at the well, Zacchaeus, the rich young ruler. Contrast: the street preacher — full competence signalling, zero warmth. Same message, opposite quadrant. Ask the room for examples of Jesus being both at once.</a:t>
            </a:r>
            <a:endParaRPr/>
          </a:p>
        </p:txBody>
      </p:sp>
      <p:sp>
        <p:nvSpPr>
          <p:cNvPr id="140" name="Google Shape;140;g3f94b9f73d0_2_1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W.W.J.D — what would Jesus do with a stranger? Every gospel encounter: high warmth AND high competence. The woman at the well, Zacchaeus, the rich young ruler. Contrast: the street preacher — full competence signalling, zero warmth. Same message, opposite quadrant. Ask the room for examples of Jesus being both at once.</a:t>
            </a:r>
            <a:endParaRPr/>
          </a:p>
        </p:txBody>
      </p:sp>
      <p:sp>
        <p:nvSpPr>
          <p:cNvPr id="148" name="Google Shape;14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f94b9f73d0_2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3f94b9f73d0_2_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W.W.J.D — what would Jesus do with a stranger? Every gospel encounter: high warmth AND high competence. The woman at the well, Zacchaeus, the rich young ruler. Contrast: the street preacher — full competence signalling, zero warmth. Same message, opposite quadrant. Ask the room for examples of Jesus being both at once.</a:t>
            </a:r>
            <a:endParaRPr/>
          </a:p>
        </p:txBody>
      </p:sp>
      <p:sp>
        <p:nvSpPr>
          <p:cNvPr id="156" name="Google Shape;156;g3f94b9f73d0_2_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jp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jp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15" name="Shape 15"/>
        <p:cNvGrpSpPr/>
        <p:nvPr/>
      </p:nvGrpSpPr>
      <p:grpSpPr>
        <a:xfrm>
          <a:off x="0" y="0"/>
          <a:ext cx="0" cy="0"/>
          <a:chOff x="0" y="0"/>
          <a:chExt cx="0" cy="0"/>
        </a:xfrm>
      </p:grpSpPr>
      <p:sp>
        <p:nvSpPr>
          <p:cNvPr id="16" name="Google Shape;16;p3"/>
          <p:cNvSpPr/>
          <p:nvPr/>
        </p:nvSpPr>
        <p:spPr>
          <a:xfrm>
            <a:off x="0" y="0"/>
            <a:ext cx="12801600" cy="1644015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 name="Google Shape;17;p3"/>
          <p:cNvPicPr preferRelativeResize="0"/>
          <p:nvPr/>
        </p:nvPicPr>
        <p:blipFill rotWithShape="1">
          <a:blip r:embed="rId3">
            <a:alphaModFix/>
          </a:blip>
          <a:srcRect b="0" l="24044" r="24044" t="0"/>
          <a:stretch/>
        </p:blipFill>
        <p:spPr>
          <a:xfrm>
            <a:off x="0" y="0"/>
            <a:ext cx="12801600" cy="16440150"/>
          </a:xfrm>
          <a:prstGeom prst="rect">
            <a:avLst/>
          </a:prstGeom>
          <a:noFill/>
          <a:ln>
            <a:noFill/>
          </a:ln>
        </p:spPr>
      </p:pic>
      <p:sp>
        <p:nvSpPr>
          <p:cNvPr id="18" name="Google Shape;18;p3"/>
          <p:cNvSpPr/>
          <p:nvPr/>
        </p:nvSpPr>
        <p:spPr>
          <a:xfrm>
            <a:off x="0" y="0"/>
            <a:ext cx="12801600" cy="16440150"/>
          </a:xfrm>
          <a:prstGeom prst="rect">
            <a:avLst/>
          </a:prstGeom>
          <a:gradFill>
            <a:gsLst>
              <a:gs pos="0">
                <a:srgbClr val="091124">
                  <a:alpha val="60000"/>
                </a:srgbClr>
              </a:gs>
              <a:gs pos="32000">
                <a:srgbClr val="091124">
                  <a:alpha val="30196"/>
                </a:srgbClr>
              </a:gs>
              <a:gs pos="62000">
                <a:srgbClr val="091124">
                  <a:alpha val="54902"/>
                </a:srgbClr>
              </a:gs>
              <a:gs pos="100000">
                <a:srgbClr val="091124">
                  <a:alpha val="94902"/>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a:off x="4195688" y="1938337"/>
            <a:ext cx="228600" cy="19050"/>
          </a:xfrm>
          <a:prstGeom prst="rect">
            <a:avLst/>
          </a:prstGeom>
          <a:solidFill>
            <a:srgbClr val="3E7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a:off x="8377312" y="1938337"/>
            <a:ext cx="228600" cy="19050"/>
          </a:xfrm>
          <a:prstGeom prst="rect">
            <a:avLst/>
          </a:prstGeom>
          <a:solidFill>
            <a:srgbClr val="3E7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p:nvPr/>
        </p:nvSpPr>
        <p:spPr>
          <a:xfrm>
            <a:off x="838200" y="9789125"/>
            <a:ext cx="11459100" cy="5373600"/>
          </a:xfrm>
          <a:prstGeom prst="rect">
            <a:avLst/>
          </a:prstGeom>
          <a:noFill/>
          <a:ln>
            <a:noFill/>
          </a:ln>
        </p:spPr>
        <p:txBody>
          <a:bodyPr anchorCtr="0" anchor="t" bIns="25400" lIns="25400" spcFirstLastPara="1" rIns="25400" wrap="square" tIns="25400">
            <a:noAutofit/>
          </a:bodyPr>
          <a:lstStyle/>
          <a:p>
            <a:pPr indent="0" lvl="0" marL="0" marR="0" rtl="0" algn="l">
              <a:lnSpc>
                <a:spcPct val="87129"/>
              </a:lnSpc>
              <a:spcBef>
                <a:spcPts val="0"/>
              </a:spcBef>
              <a:spcAft>
                <a:spcPts val="0"/>
              </a:spcAft>
              <a:buClr>
                <a:srgbClr val="F6F8FC"/>
              </a:buClr>
              <a:buSzPts val="6600"/>
              <a:buFont typeface="Arial"/>
              <a:buNone/>
            </a:pPr>
            <a:r>
              <a:rPr b="1" i="0" lang="en-US" sz="12000" u="none" cap="none" strike="noStrike">
                <a:solidFill>
                  <a:srgbClr val="F6F8FC"/>
                </a:solidFill>
                <a:latin typeface="Arial"/>
                <a:ea typeface="Arial"/>
                <a:cs typeface="Arial"/>
                <a:sym typeface="Arial"/>
              </a:rPr>
              <a:t>How to Talk to </a:t>
            </a:r>
            <a:r>
              <a:rPr b="1" i="1" lang="en-US" sz="12000" u="none" cap="none" strike="noStrike">
                <a:solidFill>
                  <a:srgbClr val="7FA8F5"/>
                </a:solidFill>
                <a:latin typeface="Arial"/>
                <a:ea typeface="Arial"/>
                <a:cs typeface="Arial"/>
                <a:sym typeface="Arial"/>
              </a:rPr>
              <a:t>Strangers</a:t>
            </a:r>
            <a:endParaRPr b="0" i="0" sz="12000" u="none" cap="none" strike="noStrike">
              <a:solidFill>
                <a:srgbClr val="7FA8F5"/>
              </a:solidFill>
              <a:latin typeface="Calibri"/>
              <a:ea typeface="Calibri"/>
              <a:cs typeface="Calibri"/>
              <a:sym typeface="Calibri"/>
            </a:endParaRPr>
          </a:p>
        </p:txBody>
      </p:sp>
      <p:sp>
        <p:nvSpPr>
          <p:cNvPr id="22" name="Google Shape;22;p3"/>
          <p:cNvSpPr/>
          <p:nvPr/>
        </p:nvSpPr>
        <p:spPr>
          <a:xfrm>
            <a:off x="838200" y="15592425"/>
            <a:ext cx="1141288" cy="200025"/>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DANIEL HALL</a:t>
            </a:r>
            <a:endParaRPr b="0" i="0" sz="1125" u="none" cap="none" strike="noStrike">
              <a:solidFill>
                <a:schemeClr val="dk1"/>
              </a:solidFill>
              <a:latin typeface="Calibri"/>
              <a:ea typeface="Calibri"/>
              <a:cs typeface="Calibri"/>
              <a:sym typeface="Calibri"/>
            </a:endParaRPr>
          </a:p>
        </p:txBody>
      </p:sp>
      <p:sp>
        <p:nvSpPr>
          <p:cNvPr id="23" name="Google Shape;23;p3"/>
          <p:cNvSpPr/>
          <p:nvPr/>
        </p:nvSpPr>
        <p:spPr>
          <a:xfrm>
            <a:off x="9399389" y="15592425"/>
            <a:ext cx="2820412" cy="200025"/>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SAINTS CHURCH · MELBOURNE</a:t>
            </a:r>
            <a:endParaRPr b="0" i="0" sz="1125" u="none" cap="none" strike="noStrike">
              <a:solidFill>
                <a:schemeClr val="dk1"/>
              </a:solidFill>
              <a:latin typeface="Calibri"/>
              <a:ea typeface="Calibri"/>
              <a:cs typeface="Calibri"/>
              <a:sym typeface="Calibri"/>
            </a:endParaRPr>
          </a:p>
        </p:txBody>
      </p:sp>
      <p:pic>
        <p:nvPicPr>
          <p:cNvPr descr="preencoded.png" id="24" name="Google Shape;24;p3"/>
          <p:cNvPicPr preferRelativeResize="0"/>
          <p:nvPr/>
        </p:nvPicPr>
        <p:blipFill rotWithShape="1">
          <a:blip r:embed="rId4">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168" name="Shape 168"/>
        <p:cNvGrpSpPr/>
        <p:nvPr/>
      </p:nvGrpSpPr>
      <p:grpSpPr>
        <a:xfrm>
          <a:off x="0" y="0"/>
          <a:ext cx="0" cy="0"/>
          <a:chOff x="0" y="0"/>
          <a:chExt cx="0" cy="0"/>
        </a:xfrm>
      </p:grpSpPr>
      <p:sp>
        <p:nvSpPr>
          <p:cNvPr id="169" name="Google Shape;169;p12"/>
          <p:cNvSpPr/>
          <p:nvPr/>
        </p:nvSpPr>
        <p:spPr>
          <a:xfrm>
            <a:off x="0" y="0"/>
            <a:ext cx="12801600" cy="16440150"/>
          </a:xfrm>
          <a:prstGeom prst="rect">
            <a:avLst/>
          </a:prstGeom>
          <a:solidFill>
            <a:srgbClr val="1727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2"/>
          <p:cNvSpPr/>
          <p:nvPr/>
        </p:nvSpPr>
        <p:spPr>
          <a:xfrm>
            <a:off x="838200" y="5695950"/>
            <a:ext cx="12237720" cy="971550"/>
          </a:xfrm>
          <a:prstGeom prst="rect">
            <a:avLst/>
          </a:prstGeom>
          <a:noFill/>
          <a:ln>
            <a:noFill/>
          </a:ln>
        </p:spPr>
        <p:txBody>
          <a:bodyPr anchorCtr="0" anchor="t" bIns="25400" lIns="25400" spcFirstLastPara="1" rIns="25400" wrap="square" tIns="25400">
            <a:noAutofit/>
          </a:bodyPr>
          <a:lstStyle/>
          <a:p>
            <a:pPr indent="0" lvl="0" marL="0" marR="0" rtl="0" algn="l">
              <a:lnSpc>
                <a:spcPct val="61059"/>
              </a:lnSpc>
              <a:spcBef>
                <a:spcPts val="0"/>
              </a:spcBef>
              <a:spcAft>
                <a:spcPts val="0"/>
              </a:spcAft>
              <a:buClr>
                <a:srgbClr val="3E7CF0"/>
              </a:buClr>
              <a:buSzPts val="10500"/>
              <a:buFont typeface="Arial"/>
              <a:buNone/>
            </a:pPr>
            <a:r>
              <a:rPr b="1" i="0" lang="en-US" sz="10500" u="none" cap="none" strike="noStrike">
                <a:solidFill>
                  <a:srgbClr val="3E7CF0"/>
                </a:solidFill>
                <a:latin typeface="Arial"/>
                <a:ea typeface="Arial"/>
                <a:cs typeface="Arial"/>
                <a:sym typeface="Arial"/>
              </a:rPr>
              <a:t>“</a:t>
            </a:r>
            <a:endParaRPr b="0" i="0" sz="10500" u="none" cap="none" strike="noStrike">
              <a:solidFill>
                <a:schemeClr val="dk1"/>
              </a:solidFill>
              <a:latin typeface="Calibri"/>
              <a:ea typeface="Calibri"/>
              <a:cs typeface="Calibri"/>
              <a:sym typeface="Calibri"/>
            </a:endParaRPr>
          </a:p>
        </p:txBody>
      </p:sp>
      <p:sp>
        <p:nvSpPr>
          <p:cNvPr id="171" name="Google Shape;171;p12"/>
          <p:cNvSpPr/>
          <p:nvPr/>
        </p:nvSpPr>
        <p:spPr>
          <a:xfrm>
            <a:off x="838200" y="6165000"/>
            <a:ext cx="10791900" cy="2253000"/>
          </a:xfrm>
          <a:prstGeom prst="rect">
            <a:avLst/>
          </a:prstGeom>
          <a:noFill/>
          <a:ln>
            <a:noFill/>
          </a:ln>
        </p:spPr>
        <p:txBody>
          <a:bodyPr anchorCtr="0" anchor="t" bIns="25400" lIns="25400" spcFirstLastPara="1" rIns="25400" wrap="square" tIns="25400">
            <a:noAutofit/>
          </a:bodyPr>
          <a:lstStyle/>
          <a:p>
            <a:pPr indent="0" lvl="0" marL="0" marR="0" rtl="0" algn="l">
              <a:lnSpc>
                <a:spcPct val="111304"/>
              </a:lnSpc>
              <a:spcBef>
                <a:spcPts val="0"/>
              </a:spcBef>
              <a:spcAft>
                <a:spcPts val="0"/>
              </a:spcAft>
              <a:buClr>
                <a:srgbClr val="F6F8FC"/>
              </a:buClr>
              <a:buSzPts val="3750"/>
              <a:buFont typeface="Arial"/>
              <a:buNone/>
            </a:pPr>
            <a:r>
              <a:rPr b="1" i="0" lang="en-US" sz="6000" u="none" cap="none" strike="noStrike">
                <a:solidFill>
                  <a:srgbClr val="F6F8FC"/>
                </a:solidFill>
                <a:latin typeface="Arial"/>
                <a:ea typeface="Arial"/>
                <a:cs typeface="Arial"/>
                <a:sym typeface="Arial"/>
              </a:rPr>
              <a:t>We are therefore Christ’s ambassadors, as though God were making his appeal </a:t>
            </a:r>
            <a:r>
              <a:rPr b="1" i="1" lang="en-US" sz="6000" u="none" cap="none" strike="noStrike">
                <a:solidFill>
                  <a:srgbClr val="3E7CF0"/>
                </a:solidFill>
                <a:latin typeface="Arial"/>
                <a:ea typeface="Arial"/>
                <a:cs typeface="Arial"/>
                <a:sym typeface="Arial"/>
              </a:rPr>
              <a:t>through us</a:t>
            </a:r>
            <a:r>
              <a:rPr b="1" i="0" lang="en-US" sz="6000" u="none" cap="none" strike="noStrike">
                <a:solidFill>
                  <a:srgbClr val="F6F8FC"/>
                </a:solidFill>
                <a:latin typeface="Arial"/>
                <a:ea typeface="Arial"/>
                <a:cs typeface="Arial"/>
                <a:sym typeface="Arial"/>
              </a:rPr>
              <a:t>.</a:t>
            </a:r>
            <a:endParaRPr b="0" i="0" sz="6000" u="none" cap="none" strike="noStrike">
              <a:solidFill>
                <a:schemeClr val="dk1"/>
              </a:solidFill>
              <a:latin typeface="Calibri"/>
              <a:ea typeface="Calibri"/>
              <a:cs typeface="Calibri"/>
              <a:sym typeface="Calibri"/>
            </a:endParaRPr>
          </a:p>
        </p:txBody>
      </p:sp>
      <p:sp>
        <p:nvSpPr>
          <p:cNvPr id="172" name="Google Shape;172;p12"/>
          <p:cNvSpPr/>
          <p:nvPr/>
        </p:nvSpPr>
        <p:spPr>
          <a:xfrm>
            <a:off x="838200" y="10366210"/>
            <a:ext cx="12237600" cy="426600"/>
          </a:xfrm>
          <a:prstGeom prst="rect">
            <a:avLst/>
          </a:prstGeom>
          <a:noFill/>
          <a:ln>
            <a:noFill/>
          </a:ln>
        </p:spPr>
        <p:txBody>
          <a:bodyPr anchorCtr="0" anchor="t" bIns="25400" lIns="25400" spcFirstLastPara="1" rIns="25400" wrap="square" tIns="25400">
            <a:noAutofit/>
          </a:bodyPr>
          <a:lstStyle/>
          <a:p>
            <a:pPr indent="0" lvl="0" marL="0" marR="0" rtl="0" algn="l">
              <a:lnSpc>
                <a:spcPct val="104615"/>
              </a:lnSpc>
              <a:spcBef>
                <a:spcPts val="0"/>
              </a:spcBef>
              <a:spcAft>
                <a:spcPts val="0"/>
              </a:spcAft>
              <a:buClr>
                <a:srgbClr val="9DA9C2"/>
              </a:buClr>
              <a:buSzPts val="2550"/>
              <a:buFont typeface="Arial"/>
              <a:buNone/>
            </a:pPr>
            <a:r>
              <a:rPr b="1" lang="en-US" sz="3600">
                <a:solidFill>
                  <a:schemeClr val="lt1"/>
                </a:solidFill>
              </a:rPr>
              <a:t>2 Corinthians 5:20</a:t>
            </a:r>
            <a:endParaRPr b="0" i="0" sz="3600" u="none" cap="none" strike="noStrike">
              <a:solidFill>
                <a:schemeClr val="lt1"/>
              </a:solidFill>
              <a:latin typeface="Calibri"/>
              <a:ea typeface="Calibri"/>
              <a:cs typeface="Calibri"/>
              <a:sym typeface="Calibri"/>
            </a:endParaRPr>
          </a:p>
        </p:txBody>
      </p:sp>
      <p:pic>
        <p:nvPicPr>
          <p:cNvPr descr="preencoded.png" id="173" name="Google Shape;173;p12"/>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178" name="Shape 178"/>
        <p:cNvGrpSpPr/>
        <p:nvPr/>
      </p:nvGrpSpPr>
      <p:grpSpPr>
        <a:xfrm>
          <a:off x="0" y="0"/>
          <a:ext cx="0" cy="0"/>
          <a:chOff x="0" y="0"/>
          <a:chExt cx="0" cy="0"/>
        </a:xfrm>
      </p:grpSpPr>
      <p:sp>
        <p:nvSpPr>
          <p:cNvPr id="179" name="Google Shape;179;p13"/>
          <p:cNvSpPr/>
          <p:nvPr/>
        </p:nvSpPr>
        <p:spPr>
          <a:xfrm>
            <a:off x="0" y="0"/>
            <a:ext cx="12801600" cy="1644030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3"/>
          <p:cNvSpPr/>
          <p:nvPr/>
        </p:nvSpPr>
        <p:spPr>
          <a:xfrm>
            <a:off x="838200" y="9921622"/>
            <a:ext cx="11380500" cy="3928200"/>
          </a:xfrm>
          <a:prstGeom prst="rect">
            <a:avLst/>
          </a:prstGeom>
          <a:noFill/>
          <a:ln>
            <a:noFill/>
          </a:ln>
        </p:spPr>
        <p:txBody>
          <a:bodyPr anchorCtr="0" anchor="t" bIns="25400" lIns="25400" spcFirstLastPara="1" rIns="25400" wrap="square" tIns="25400">
            <a:noAutofit/>
          </a:bodyPr>
          <a:lstStyle/>
          <a:p>
            <a:pPr indent="0" lvl="0" marL="0" marR="0" rtl="0" algn="l">
              <a:lnSpc>
                <a:spcPct val="99247"/>
              </a:lnSpc>
              <a:spcBef>
                <a:spcPts val="0"/>
              </a:spcBef>
              <a:spcAft>
                <a:spcPts val="0"/>
              </a:spcAft>
              <a:buClr>
                <a:srgbClr val="F6F8FC"/>
              </a:buClr>
              <a:buSzPts val="5550"/>
              <a:buFont typeface="Arial"/>
              <a:buNone/>
            </a:pPr>
            <a:r>
              <a:rPr b="1" lang="en-US" sz="8000">
                <a:solidFill>
                  <a:srgbClr val="F6F8FC"/>
                </a:solidFill>
              </a:rPr>
              <a:t>Christ’s</a:t>
            </a:r>
            <a:endParaRPr b="1" sz="8000">
              <a:solidFill>
                <a:srgbClr val="F6F8FC"/>
              </a:solidFill>
            </a:endParaRPr>
          </a:p>
          <a:p>
            <a:pPr indent="0" lvl="0" marL="0" marR="0" rtl="0" algn="l">
              <a:lnSpc>
                <a:spcPct val="99247"/>
              </a:lnSpc>
              <a:spcBef>
                <a:spcPts val="0"/>
              </a:spcBef>
              <a:spcAft>
                <a:spcPts val="0"/>
              </a:spcAft>
              <a:buClr>
                <a:srgbClr val="F6F8FC"/>
              </a:buClr>
              <a:buSzPts val="5550"/>
              <a:buFont typeface="Arial"/>
              <a:buNone/>
            </a:pPr>
            <a:r>
              <a:rPr b="1" lang="en-US" sz="8000">
                <a:solidFill>
                  <a:srgbClr val="F6F8FC"/>
                </a:solidFill>
              </a:rPr>
              <a:t>Customer Service </a:t>
            </a:r>
            <a:r>
              <a:rPr b="1" lang="en-US" sz="8000">
                <a:solidFill>
                  <a:srgbClr val="F6F8FC"/>
                </a:solidFill>
              </a:rPr>
              <a:t>Representatives</a:t>
            </a:r>
            <a:endParaRPr b="0" i="0" sz="8000" u="none" cap="none" strike="noStrike">
              <a:solidFill>
                <a:schemeClr val="dk1"/>
              </a:solidFill>
              <a:latin typeface="Calibri"/>
              <a:ea typeface="Calibri"/>
              <a:cs typeface="Calibri"/>
              <a:sym typeface="Calibri"/>
            </a:endParaRPr>
          </a:p>
        </p:txBody>
      </p:sp>
      <p:pic>
        <p:nvPicPr>
          <p:cNvPr descr="preencoded.png" id="181" name="Google Shape;181;p13"/>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186" name="Shape 186"/>
        <p:cNvGrpSpPr/>
        <p:nvPr/>
      </p:nvGrpSpPr>
      <p:grpSpPr>
        <a:xfrm>
          <a:off x="0" y="0"/>
          <a:ext cx="0" cy="0"/>
          <a:chOff x="0" y="0"/>
          <a:chExt cx="0" cy="0"/>
        </a:xfrm>
      </p:grpSpPr>
      <p:sp>
        <p:nvSpPr>
          <p:cNvPr id="187" name="Google Shape;187;p14"/>
          <p:cNvSpPr/>
          <p:nvPr/>
        </p:nvSpPr>
        <p:spPr>
          <a:xfrm>
            <a:off x="0" y="0"/>
            <a:ext cx="12801600" cy="1644015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8" name="Google Shape;188;p14"/>
          <p:cNvPicPr preferRelativeResize="0"/>
          <p:nvPr/>
        </p:nvPicPr>
        <p:blipFill rotWithShape="1">
          <a:blip r:embed="rId3">
            <a:alphaModFix/>
          </a:blip>
          <a:srcRect b="0" l="-680" r="680" t="0"/>
          <a:stretch/>
        </p:blipFill>
        <p:spPr>
          <a:xfrm>
            <a:off x="-11456320" y="-437650"/>
            <a:ext cx="30325345" cy="17058001"/>
          </a:xfrm>
          <a:prstGeom prst="rect">
            <a:avLst/>
          </a:prstGeom>
          <a:solidFill>
            <a:srgbClr val="0E1B36"/>
          </a:solidFill>
          <a:ln>
            <a:noFill/>
          </a:ln>
        </p:spPr>
      </p:pic>
      <p:sp>
        <p:nvSpPr>
          <p:cNvPr id="189" name="Google Shape;189;p14"/>
          <p:cNvSpPr/>
          <p:nvPr/>
        </p:nvSpPr>
        <p:spPr>
          <a:xfrm>
            <a:off x="838200" y="9921627"/>
            <a:ext cx="11380470" cy="1645146"/>
          </a:xfrm>
          <a:prstGeom prst="rect">
            <a:avLst/>
          </a:prstGeom>
          <a:noFill/>
          <a:ln>
            <a:noFill/>
          </a:ln>
        </p:spPr>
        <p:txBody>
          <a:bodyPr anchorCtr="0" anchor="t" bIns="25400" lIns="25400" spcFirstLastPara="1" rIns="25400" wrap="square" tIns="25400">
            <a:noAutofit/>
          </a:bodyPr>
          <a:lstStyle/>
          <a:p>
            <a:pPr indent="0" lvl="0" marL="0" marR="0" rtl="0" algn="l">
              <a:lnSpc>
                <a:spcPct val="99247"/>
              </a:lnSpc>
              <a:spcBef>
                <a:spcPts val="0"/>
              </a:spcBef>
              <a:spcAft>
                <a:spcPts val="0"/>
              </a:spcAft>
              <a:buClr>
                <a:srgbClr val="F6F8FC"/>
              </a:buClr>
              <a:buSzPts val="5550"/>
              <a:buFont typeface="Arial"/>
              <a:buNone/>
            </a:pPr>
            <a:r>
              <a:rPr b="1" i="0" lang="en-US" sz="8000" u="none" cap="none" strike="noStrike">
                <a:solidFill>
                  <a:srgbClr val="F6F8FC"/>
                </a:solidFill>
                <a:latin typeface="Arial"/>
                <a:ea typeface="Arial"/>
                <a:cs typeface="Arial"/>
                <a:sym typeface="Arial"/>
              </a:rPr>
              <a:t>They don’t care what you </a:t>
            </a:r>
            <a:r>
              <a:rPr b="1" i="0" lang="en-US" sz="8000" u="none" cap="none" strike="noStrike">
                <a:solidFill>
                  <a:srgbClr val="3E7CF0"/>
                </a:solidFill>
                <a:latin typeface="Arial"/>
                <a:ea typeface="Arial"/>
                <a:cs typeface="Arial"/>
                <a:sym typeface="Arial"/>
              </a:rPr>
              <a:t>know</a:t>
            </a:r>
            <a:r>
              <a:rPr b="1" i="0" lang="en-US" sz="8000" u="none" cap="none" strike="noStrike">
                <a:solidFill>
                  <a:srgbClr val="9DA9C2"/>
                </a:solidFill>
                <a:latin typeface="Arial"/>
                <a:ea typeface="Arial"/>
                <a:cs typeface="Arial"/>
                <a:sym typeface="Arial"/>
              </a:rPr>
              <a:t> </a:t>
            </a:r>
            <a:r>
              <a:rPr b="1" i="0" lang="en-US" sz="8000" u="none" cap="none" strike="noStrike">
                <a:solidFill>
                  <a:srgbClr val="F6F8FC"/>
                </a:solidFill>
                <a:latin typeface="Arial"/>
                <a:ea typeface="Arial"/>
                <a:cs typeface="Arial"/>
                <a:sym typeface="Arial"/>
              </a:rPr>
              <a:t>until they know that you </a:t>
            </a:r>
            <a:r>
              <a:rPr b="1" i="0" lang="en-US" sz="8000" u="none" cap="none" strike="noStrike">
                <a:solidFill>
                  <a:srgbClr val="FFDC03"/>
                </a:solidFill>
                <a:latin typeface="Arial"/>
                <a:ea typeface="Arial"/>
                <a:cs typeface="Arial"/>
                <a:sym typeface="Arial"/>
              </a:rPr>
              <a:t>care</a:t>
            </a:r>
            <a:r>
              <a:rPr b="1" i="0" lang="en-US" sz="8000" u="none" cap="none" strike="noStrike">
                <a:solidFill>
                  <a:srgbClr val="F6F8FC"/>
                </a:solidFill>
                <a:latin typeface="Arial"/>
                <a:ea typeface="Arial"/>
                <a:cs typeface="Arial"/>
                <a:sym typeface="Arial"/>
              </a:rPr>
              <a:t>.</a:t>
            </a:r>
            <a:endParaRPr b="0" i="0" sz="8000" u="none" cap="none" strike="noStrike">
              <a:solidFill>
                <a:schemeClr val="dk1"/>
              </a:solidFill>
              <a:latin typeface="Calibri"/>
              <a:ea typeface="Calibri"/>
              <a:cs typeface="Calibri"/>
              <a:sym typeface="Calibri"/>
            </a:endParaRPr>
          </a:p>
        </p:txBody>
      </p:sp>
      <p:pic>
        <p:nvPicPr>
          <p:cNvPr descr="preencoded.png" id="190" name="Google Shape;190;p14"/>
          <p:cNvPicPr preferRelativeResize="0"/>
          <p:nvPr/>
        </p:nvPicPr>
        <p:blipFill rotWithShape="1">
          <a:blip r:embed="rId4">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195" name="Shape 195"/>
        <p:cNvGrpSpPr/>
        <p:nvPr/>
      </p:nvGrpSpPr>
      <p:grpSpPr>
        <a:xfrm>
          <a:off x="0" y="0"/>
          <a:ext cx="0" cy="0"/>
          <a:chOff x="0" y="0"/>
          <a:chExt cx="0" cy="0"/>
        </a:xfrm>
      </p:grpSpPr>
      <p:sp>
        <p:nvSpPr>
          <p:cNvPr id="196" name="Google Shape;196;p15"/>
          <p:cNvSpPr/>
          <p:nvPr/>
        </p:nvSpPr>
        <p:spPr>
          <a:xfrm>
            <a:off x="0" y="0"/>
            <a:ext cx="12801600" cy="1644030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7" name="Google Shape;197;p15"/>
          <p:cNvPicPr preferRelativeResize="0"/>
          <p:nvPr/>
        </p:nvPicPr>
        <p:blipFill rotWithShape="1">
          <a:blip r:embed="rId3">
            <a:alphaModFix/>
          </a:blip>
          <a:srcRect b="0" l="24046" r="24041" t="0"/>
          <a:stretch/>
        </p:blipFill>
        <p:spPr>
          <a:xfrm>
            <a:off x="0" y="0"/>
            <a:ext cx="12801602" cy="16440149"/>
          </a:xfrm>
          <a:prstGeom prst="rect">
            <a:avLst/>
          </a:prstGeom>
          <a:noFill/>
          <a:ln>
            <a:noFill/>
          </a:ln>
        </p:spPr>
      </p:pic>
      <p:sp>
        <p:nvSpPr>
          <p:cNvPr id="198" name="Google Shape;198;p15"/>
          <p:cNvSpPr/>
          <p:nvPr/>
        </p:nvSpPr>
        <p:spPr>
          <a:xfrm>
            <a:off x="0" y="0"/>
            <a:ext cx="12801600" cy="16440300"/>
          </a:xfrm>
          <a:prstGeom prst="rect">
            <a:avLst/>
          </a:prstGeom>
          <a:gradFill>
            <a:gsLst>
              <a:gs pos="0">
                <a:srgbClr val="091124">
                  <a:alpha val="72157"/>
                </a:srgbClr>
              </a:gs>
              <a:gs pos="45000">
                <a:srgbClr val="091124">
                  <a:alpha val="52157"/>
                </a:srgbClr>
              </a:gs>
              <a:gs pos="100000">
                <a:srgbClr val="091124">
                  <a:alpha val="92157"/>
                </a:srgbClr>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5"/>
          <p:cNvSpPr/>
          <p:nvPr/>
        </p:nvSpPr>
        <p:spPr>
          <a:xfrm>
            <a:off x="838200" y="5695950"/>
            <a:ext cx="12237720" cy="1756395"/>
          </a:xfrm>
          <a:prstGeom prst="rect">
            <a:avLst/>
          </a:prstGeom>
          <a:noFill/>
          <a:ln>
            <a:noFill/>
          </a:ln>
        </p:spPr>
        <p:txBody>
          <a:bodyPr anchorCtr="0" anchor="t" bIns="25400" lIns="25400" spcFirstLastPara="1" rIns="25400" wrap="square" tIns="25400">
            <a:noAutofit/>
          </a:bodyPr>
          <a:lstStyle/>
          <a:p>
            <a:pPr indent="0" lvl="0" marL="0" marR="0" rtl="0" algn="l">
              <a:lnSpc>
                <a:spcPct val="71446"/>
              </a:lnSpc>
              <a:spcBef>
                <a:spcPts val="0"/>
              </a:spcBef>
              <a:spcAft>
                <a:spcPts val="0"/>
              </a:spcAft>
              <a:buClr>
                <a:srgbClr val="3E7CF0"/>
              </a:buClr>
              <a:buSzPts val="16500"/>
              <a:buFont typeface="Arial"/>
              <a:buNone/>
            </a:pPr>
            <a:r>
              <a:rPr b="1" i="0" lang="en-US" sz="16500" u="none" cap="none" strike="noStrike">
                <a:solidFill>
                  <a:srgbClr val="3E7CF0"/>
                </a:solidFill>
                <a:latin typeface="Arial"/>
                <a:ea typeface="Arial"/>
                <a:cs typeface="Arial"/>
                <a:sym typeface="Arial"/>
              </a:rPr>
              <a:t>02</a:t>
            </a:r>
            <a:endParaRPr b="0" i="0" sz="16500" u="none" cap="none" strike="noStrike">
              <a:solidFill>
                <a:schemeClr val="dk1"/>
              </a:solidFill>
              <a:latin typeface="Calibri"/>
              <a:ea typeface="Calibri"/>
              <a:cs typeface="Calibri"/>
              <a:sym typeface="Calibri"/>
            </a:endParaRPr>
          </a:p>
        </p:txBody>
      </p:sp>
      <p:sp>
        <p:nvSpPr>
          <p:cNvPr id="200" name="Google Shape;200;p15"/>
          <p:cNvSpPr/>
          <p:nvPr/>
        </p:nvSpPr>
        <p:spPr>
          <a:xfrm>
            <a:off x="838200" y="7719045"/>
            <a:ext cx="11315700" cy="679252"/>
          </a:xfrm>
          <a:prstGeom prst="rect">
            <a:avLst/>
          </a:prstGeom>
          <a:noFill/>
          <a:ln>
            <a:noFill/>
          </a:ln>
        </p:spPr>
        <p:txBody>
          <a:bodyPr anchorCtr="0" anchor="t" bIns="25400" lIns="25400" spcFirstLastPara="1" rIns="25400" wrap="square" tIns="25400">
            <a:noAutofit/>
          </a:bodyPr>
          <a:lstStyle/>
          <a:p>
            <a:pPr indent="0" lvl="0" marL="0" marR="0" rtl="0" algn="l">
              <a:lnSpc>
                <a:spcPct val="89166"/>
              </a:lnSpc>
              <a:spcBef>
                <a:spcPts val="0"/>
              </a:spcBef>
              <a:spcAft>
                <a:spcPts val="0"/>
              </a:spcAft>
              <a:buClr>
                <a:srgbClr val="F6F8FC"/>
              </a:buClr>
              <a:buSzPts val="4950"/>
              <a:buFont typeface="Arial"/>
              <a:buNone/>
            </a:pPr>
            <a:r>
              <a:rPr b="1" lang="en-US" sz="8000">
                <a:solidFill>
                  <a:srgbClr val="F6F8FC"/>
                </a:solidFill>
              </a:rPr>
              <a:t>Trolls are people too.</a:t>
            </a:r>
            <a:endParaRPr b="0" i="0" sz="8000" u="none" cap="none" strike="noStrike">
              <a:solidFill>
                <a:schemeClr val="dk1"/>
              </a:solidFill>
              <a:latin typeface="Calibri"/>
              <a:ea typeface="Calibri"/>
              <a:cs typeface="Calibri"/>
              <a:sym typeface="Calibri"/>
            </a:endParaRPr>
          </a:p>
        </p:txBody>
      </p:sp>
      <p:sp>
        <p:nvSpPr>
          <p:cNvPr id="201" name="Google Shape;201;p15"/>
          <p:cNvSpPr/>
          <p:nvPr/>
        </p:nvSpPr>
        <p:spPr>
          <a:xfrm>
            <a:off x="838200" y="9550750"/>
            <a:ext cx="10203300" cy="3140700"/>
          </a:xfrm>
          <a:prstGeom prst="rect">
            <a:avLst/>
          </a:prstGeom>
          <a:noFill/>
          <a:ln>
            <a:noFill/>
          </a:ln>
        </p:spPr>
        <p:txBody>
          <a:bodyPr anchorCtr="0" anchor="t" bIns="25400" lIns="25400" spcFirstLastPara="1" rIns="25400" wrap="square" tIns="25400">
            <a:noAutofit/>
          </a:bodyPr>
          <a:lstStyle/>
          <a:p>
            <a:pPr indent="0" lvl="0" marL="0" marR="0" rtl="0" algn="l">
              <a:lnSpc>
                <a:spcPct val="130645"/>
              </a:lnSpc>
              <a:spcBef>
                <a:spcPts val="0"/>
              </a:spcBef>
              <a:spcAft>
                <a:spcPts val="0"/>
              </a:spcAft>
              <a:buClr>
                <a:srgbClr val="C6D0E2"/>
              </a:buClr>
              <a:buSzPts val="2025"/>
              <a:buFont typeface="Arial"/>
              <a:buNone/>
            </a:pPr>
            <a:r>
              <a:rPr b="1" i="0" lang="en-US" sz="4000" u="none" cap="none" strike="noStrike">
                <a:solidFill>
                  <a:srgbClr val="F6F8FC"/>
                </a:solidFill>
              </a:rPr>
              <a:t>The troll isn’t the opposite of a seeker. The troll is a seeker who’s been hurt </a:t>
            </a:r>
            <a:r>
              <a:rPr b="1" i="1" lang="en-US" sz="4000" u="none" cap="none" strike="noStrike">
                <a:solidFill>
                  <a:srgbClr val="F6F8FC"/>
                </a:solidFill>
              </a:rPr>
              <a:t>daring the church to love them anyway.</a:t>
            </a:r>
            <a:endParaRPr b="1" i="1" sz="4000" u="none" cap="none" strike="noStrike">
              <a:solidFill>
                <a:srgbClr val="F6F8FC"/>
              </a:solidFill>
              <a:latin typeface="Calibri"/>
              <a:ea typeface="Calibri"/>
              <a:cs typeface="Calibri"/>
              <a:sym typeface="Calibri"/>
            </a:endParaRPr>
          </a:p>
        </p:txBody>
      </p:sp>
      <p:pic>
        <p:nvPicPr>
          <p:cNvPr descr="preencoded.png" id="202" name="Google Shape;202;p15"/>
          <p:cNvPicPr preferRelativeResize="0"/>
          <p:nvPr/>
        </p:nvPicPr>
        <p:blipFill rotWithShape="1">
          <a:blip r:embed="rId4">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207" name="Shape 207"/>
        <p:cNvGrpSpPr/>
        <p:nvPr/>
      </p:nvGrpSpPr>
      <p:grpSpPr>
        <a:xfrm>
          <a:off x="0" y="0"/>
          <a:ext cx="0" cy="0"/>
          <a:chOff x="0" y="0"/>
          <a:chExt cx="0" cy="0"/>
        </a:xfrm>
      </p:grpSpPr>
      <p:sp>
        <p:nvSpPr>
          <p:cNvPr id="208" name="Google Shape;208;p16"/>
          <p:cNvSpPr/>
          <p:nvPr/>
        </p:nvSpPr>
        <p:spPr>
          <a:xfrm>
            <a:off x="0" y="0"/>
            <a:ext cx="12801600" cy="1644015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6"/>
          <p:cNvSpPr/>
          <p:nvPr/>
        </p:nvSpPr>
        <p:spPr>
          <a:xfrm>
            <a:off x="838200" y="5436225"/>
            <a:ext cx="10058400" cy="9439800"/>
          </a:xfrm>
          <a:prstGeom prst="rect">
            <a:avLst/>
          </a:prstGeom>
          <a:noFill/>
          <a:ln>
            <a:noFill/>
          </a:ln>
        </p:spPr>
        <p:txBody>
          <a:bodyPr anchorCtr="0" anchor="t" bIns="25400" lIns="25400" spcFirstLastPara="1" rIns="25400" wrap="square" tIns="25400">
            <a:noAutofit/>
          </a:bodyPr>
          <a:lstStyle/>
          <a:p>
            <a:pPr indent="0" lvl="0" marL="0" marR="0" rtl="0" algn="l">
              <a:lnSpc>
                <a:spcPct val="109195"/>
              </a:lnSpc>
              <a:spcBef>
                <a:spcPts val="0"/>
              </a:spcBef>
              <a:spcAft>
                <a:spcPts val="0"/>
              </a:spcAft>
              <a:buClr>
                <a:srgbClr val="9DA9C2"/>
              </a:buClr>
              <a:buSzPts val="2850"/>
              <a:buFont typeface="Arial"/>
              <a:buNone/>
            </a:pPr>
            <a:r>
              <a:rPr b="1" i="0" lang="en-US" sz="8000" u="none" cap="none" strike="noStrike">
                <a:solidFill>
                  <a:srgbClr val="F6F8FC"/>
                </a:solidFill>
                <a:latin typeface="Arial"/>
                <a:ea typeface="Arial"/>
                <a:cs typeface="Arial"/>
                <a:sym typeface="Arial"/>
              </a:rPr>
              <a:t>A graveyard.</a:t>
            </a:r>
            <a:endParaRPr b="1" sz="8000">
              <a:solidFill>
                <a:srgbClr val="F6F8FC"/>
              </a:solidFill>
            </a:endParaRPr>
          </a:p>
          <a:p>
            <a:pPr indent="0" lvl="0" marL="0" marR="0" rtl="0" algn="l">
              <a:lnSpc>
                <a:spcPct val="109195"/>
              </a:lnSpc>
              <a:spcBef>
                <a:spcPts val="0"/>
              </a:spcBef>
              <a:spcAft>
                <a:spcPts val="0"/>
              </a:spcAft>
              <a:buClr>
                <a:srgbClr val="9DA9C2"/>
              </a:buClr>
              <a:buSzPts val="2850"/>
              <a:buFont typeface="Arial"/>
              <a:buNone/>
            </a:pPr>
            <a:r>
              <a:rPr b="1" i="0" lang="en-US" sz="8000" u="none" cap="none" strike="noStrike">
                <a:solidFill>
                  <a:srgbClr val="F6F8FC"/>
                </a:solidFill>
                <a:latin typeface="Arial"/>
                <a:ea typeface="Arial"/>
                <a:cs typeface="Arial"/>
                <a:sym typeface="Arial"/>
              </a:rPr>
              <a:t>Gentile territory.</a:t>
            </a:r>
            <a:endParaRPr b="1" sz="8000">
              <a:solidFill>
                <a:srgbClr val="F6F8FC"/>
              </a:solidFill>
            </a:endParaRPr>
          </a:p>
          <a:p>
            <a:pPr indent="0" lvl="0" marL="0" marR="0" rtl="0" algn="l">
              <a:lnSpc>
                <a:spcPct val="109195"/>
              </a:lnSpc>
              <a:spcBef>
                <a:spcPts val="0"/>
              </a:spcBef>
              <a:spcAft>
                <a:spcPts val="0"/>
              </a:spcAft>
              <a:buClr>
                <a:srgbClr val="9DA9C2"/>
              </a:buClr>
              <a:buSzPts val="2850"/>
              <a:buFont typeface="Arial"/>
              <a:buNone/>
            </a:pPr>
            <a:r>
              <a:rPr b="1" lang="en-US" sz="8000">
                <a:solidFill>
                  <a:srgbClr val="F6F8FC"/>
                </a:solidFill>
              </a:rPr>
              <a:t>Naked. Violent.</a:t>
            </a:r>
            <a:endParaRPr b="1" sz="8000">
              <a:solidFill>
                <a:srgbClr val="F6F8FC"/>
              </a:solidFill>
            </a:endParaRPr>
          </a:p>
          <a:p>
            <a:pPr indent="0" lvl="0" marL="0" marR="0" rtl="0" algn="l">
              <a:lnSpc>
                <a:spcPct val="109195"/>
              </a:lnSpc>
              <a:spcBef>
                <a:spcPts val="0"/>
              </a:spcBef>
              <a:spcAft>
                <a:spcPts val="0"/>
              </a:spcAft>
              <a:buClr>
                <a:srgbClr val="9DA9C2"/>
              </a:buClr>
              <a:buSzPts val="2850"/>
              <a:buFont typeface="Arial"/>
              <a:buNone/>
            </a:pPr>
            <a:r>
              <a:rPr b="1" lang="en-US" sz="8000">
                <a:solidFill>
                  <a:srgbClr val="F6F8FC"/>
                </a:solidFill>
              </a:rPr>
              <a:t>Possessed.</a:t>
            </a:r>
            <a:endParaRPr b="1" sz="8000">
              <a:solidFill>
                <a:srgbClr val="F6F8FC"/>
              </a:solidFill>
            </a:endParaRPr>
          </a:p>
          <a:p>
            <a:pPr indent="0" lvl="0" marL="0" marR="0" rtl="0" algn="l">
              <a:lnSpc>
                <a:spcPct val="109195"/>
              </a:lnSpc>
              <a:spcBef>
                <a:spcPts val="0"/>
              </a:spcBef>
              <a:spcAft>
                <a:spcPts val="0"/>
              </a:spcAft>
              <a:buClr>
                <a:srgbClr val="9DA9C2"/>
              </a:buClr>
              <a:buSzPts val="2850"/>
              <a:buFont typeface="Arial"/>
              <a:buNone/>
            </a:pPr>
            <a:r>
              <a:t/>
            </a:r>
            <a:endParaRPr b="1" sz="8000">
              <a:solidFill>
                <a:srgbClr val="F6F8FC"/>
              </a:solidFill>
            </a:endParaRPr>
          </a:p>
          <a:p>
            <a:pPr indent="0" lvl="0" marL="0" rtl="0" algn="l">
              <a:lnSpc>
                <a:spcPct val="109195"/>
              </a:lnSpc>
              <a:spcBef>
                <a:spcPts val="0"/>
              </a:spcBef>
              <a:spcAft>
                <a:spcPts val="0"/>
              </a:spcAft>
              <a:buClr>
                <a:srgbClr val="9DA9C2"/>
              </a:buClr>
              <a:buSzPts val="2850"/>
              <a:buFont typeface="Arial"/>
              <a:buNone/>
            </a:pPr>
            <a:r>
              <a:rPr b="1" i="1" lang="en-US" sz="8000">
                <a:solidFill>
                  <a:srgbClr val="F6F8FC"/>
                </a:solidFill>
              </a:rPr>
              <a:t>“Legion - </a:t>
            </a:r>
            <a:endParaRPr b="1" i="1" sz="8000">
              <a:solidFill>
                <a:srgbClr val="F6F8FC"/>
              </a:solidFill>
            </a:endParaRPr>
          </a:p>
          <a:p>
            <a:pPr indent="0" lvl="0" marL="0" rtl="0" algn="l">
              <a:lnSpc>
                <a:spcPct val="109195"/>
              </a:lnSpc>
              <a:spcBef>
                <a:spcPts val="0"/>
              </a:spcBef>
              <a:spcAft>
                <a:spcPts val="0"/>
              </a:spcAft>
              <a:buClr>
                <a:srgbClr val="9DA9C2"/>
              </a:buClr>
              <a:buSzPts val="2850"/>
              <a:buFont typeface="Arial"/>
              <a:buNone/>
            </a:pPr>
            <a:r>
              <a:rPr b="1" i="1" lang="en-US" sz="8000">
                <a:solidFill>
                  <a:srgbClr val="F6F8FC"/>
                </a:solidFill>
              </a:rPr>
              <a:t>for we are many.”</a:t>
            </a:r>
            <a:endParaRPr sz="8000">
              <a:solidFill>
                <a:schemeClr val="dk1"/>
              </a:solidFill>
              <a:latin typeface="Calibri"/>
              <a:ea typeface="Calibri"/>
              <a:cs typeface="Calibri"/>
              <a:sym typeface="Calibri"/>
            </a:endParaRPr>
          </a:p>
          <a:p>
            <a:pPr indent="0" lvl="0" marL="0" marR="0" rtl="0" algn="l">
              <a:lnSpc>
                <a:spcPct val="109195"/>
              </a:lnSpc>
              <a:spcBef>
                <a:spcPts val="0"/>
              </a:spcBef>
              <a:spcAft>
                <a:spcPts val="0"/>
              </a:spcAft>
              <a:buClr>
                <a:srgbClr val="9DA9C2"/>
              </a:buClr>
              <a:buSzPts val="2850"/>
              <a:buFont typeface="Arial"/>
              <a:buNone/>
            </a:pPr>
            <a:r>
              <a:t/>
            </a:r>
            <a:endParaRPr b="1" sz="8000">
              <a:solidFill>
                <a:srgbClr val="F6F8FC"/>
              </a:solidFill>
            </a:endParaRPr>
          </a:p>
        </p:txBody>
      </p:sp>
      <p:sp>
        <p:nvSpPr>
          <p:cNvPr id="210" name="Google Shape;210;p16"/>
          <p:cNvSpPr/>
          <p:nvPr/>
        </p:nvSpPr>
        <p:spPr>
          <a:xfrm>
            <a:off x="838200" y="15592425"/>
            <a:ext cx="2717683" cy="200025"/>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HOW TO TALK TO STRANGERS</a:t>
            </a:r>
            <a:endParaRPr b="0" i="0" sz="1125" u="none" cap="none" strike="noStrike">
              <a:solidFill>
                <a:schemeClr val="dk1"/>
              </a:solidFill>
              <a:latin typeface="Calibri"/>
              <a:ea typeface="Calibri"/>
              <a:cs typeface="Calibri"/>
              <a:sym typeface="Calibri"/>
            </a:endParaRPr>
          </a:p>
        </p:txBody>
      </p:sp>
      <p:sp>
        <p:nvSpPr>
          <p:cNvPr id="211" name="Google Shape;211;p16"/>
          <p:cNvSpPr/>
          <p:nvPr/>
        </p:nvSpPr>
        <p:spPr>
          <a:xfrm>
            <a:off x="10898312" y="15592425"/>
            <a:ext cx="1141288" cy="200025"/>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DANIEL HALL</a:t>
            </a:r>
            <a:endParaRPr b="0" i="0" sz="1125" u="none" cap="none" strike="noStrike">
              <a:solidFill>
                <a:schemeClr val="dk1"/>
              </a:solidFill>
              <a:latin typeface="Calibri"/>
              <a:ea typeface="Calibri"/>
              <a:cs typeface="Calibri"/>
              <a:sym typeface="Calibri"/>
            </a:endParaRPr>
          </a:p>
        </p:txBody>
      </p:sp>
      <p:pic>
        <p:nvPicPr>
          <p:cNvPr descr="preencoded.png" id="212" name="Google Shape;212;p16"/>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217" name="Shape 217"/>
        <p:cNvGrpSpPr/>
        <p:nvPr/>
      </p:nvGrpSpPr>
      <p:grpSpPr>
        <a:xfrm>
          <a:off x="0" y="0"/>
          <a:ext cx="0" cy="0"/>
          <a:chOff x="0" y="0"/>
          <a:chExt cx="0" cy="0"/>
        </a:xfrm>
      </p:grpSpPr>
      <p:sp>
        <p:nvSpPr>
          <p:cNvPr id="218" name="Google Shape;218;p17"/>
          <p:cNvSpPr/>
          <p:nvPr/>
        </p:nvSpPr>
        <p:spPr>
          <a:xfrm>
            <a:off x="0" y="0"/>
            <a:ext cx="12801600" cy="1644030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7"/>
          <p:cNvSpPr/>
          <p:nvPr/>
        </p:nvSpPr>
        <p:spPr>
          <a:xfrm>
            <a:off x="838200" y="10494235"/>
            <a:ext cx="10791900" cy="3655200"/>
          </a:xfrm>
          <a:prstGeom prst="rect">
            <a:avLst/>
          </a:prstGeom>
          <a:noFill/>
          <a:ln>
            <a:noFill/>
          </a:ln>
        </p:spPr>
        <p:txBody>
          <a:bodyPr anchorCtr="0" anchor="t" bIns="25400" lIns="25400" spcFirstLastPara="1" rIns="25400" wrap="square" tIns="25400">
            <a:noAutofit/>
          </a:bodyPr>
          <a:lstStyle/>
          <a:p>
            <a:pPr indent="0" lvl="0" marL="0" marR="0" rtl="0" algn="l">
              <a:lnSpc>
                <a:spcPct val="95897"/>
              </a:lnSpc>
              <a:spcBef>
                <a:spcPts val="0"/>
              </a:spcBef>
              <a:spcAft>
                <a:spcPts val="0"/>
              </a:spcAft>
              <a:buClr>
                <a:srgbClr val="F6F8FC"/>
              </a:buClr>
              <a:buSzPts val="5100"/>
              <a:buFont typeface="Arial"/>
              <a:buNone/>
            </a:pPr>
            <a:r>
              <a:rPr b="1" i="0" lang="en-US" sz="8000" u="none" cap="none" strike="noStrike">
                <a:solidFill>
                  <a:srgbClr val="F6F8FC"/>
                </a:solidFill>
                <a:latin typeface="Arial"/>
                <a:ea typeface="Arial"/>
                <a:cs typeface="Arial"/>
                <a:sym typeface="Arial"/>
              </a:rPr>
              <a:t>The first person Jesus ever </a:t>
            </a:r>
            <a:r>
              <a:rPr b="1" i="0" lang="en-US" sz="8000" u="none" cap="none" strike="noStrike">
                <a:solidFill>
                  <a:srgbClr val="FFDC03"/>
                </a:solidFill>
                <a:latin typeface="Arial"/>
                <a:ea typeface="Arial"/>
                <a:cs typeface="Arial"/>
                <a:sym typeface="Arial"/>
              </a:rPr>
              <a:t>sent on mission</a:t>
            </a:r>
            <a:r>
              <a:rPr b="1" i="0" lang="en-US" sz="8000" u="none" cap="none" strike="noStrike">
                <a:solidFill>
                  <a:srgbClr val="F6F8FC"/>
                </a:solidFill>
                <a:latin typeface="Arial"/>
                <a:ea typeface="Arial"/>
                <a:cs typeface="Arial"/>
                <a:sym typeface="Arial"/>
              </a:rPr>
              <a:t>.</a:t>
            </a:r>
            <a:endParaRPr b="0" i="0" sz="8000" u="none" cap="none" strike="noStrike">
              <a:solidFill>
                <a:schemeClr val="dk1"/>
              </a:solidFill>
              <a:latin typeface="Calibri"/>
              <a:ea typeface="Calibri"/>
              <a:cs typeface="Calibri"/>
              <a:sym typeface="Calibri"/>
            </a:endParaRPr>
          </a:p>
        </p:txBody>
      </p:sp>
      <p:sp>
        <p:nvSpPr>
          <p:cNvPr id="220" name="Google Shape;220;p17"/>
          <p:cNvSpPr/>
          <p:nvPr/>
        </p:nvSpPr>
        <p:spPr>
          <a:xfrm>
            <a:off x="838200" y="8031675"/>
            <a:ext cx="11335200" cy="2226600"/>
          </a:xfrm>
          <a:prstGeom prst="rect">
            <a:avLst/>
          </a:prstGeom>
          <a:noFill/>
          <a:ln>
            <a:noFill/>
          </a:ln>
        </p:spPr>
        <p:txBody>
          <a:bodyPr anchorCtr="0" anchor="t" bIns="25400" lIns="25400" spcFirstLastPara="1" rIns="25400" wrap="square" tIns="25400">
            <a:noAutofit/>
          </a:bodyPr>
          <a:lstStyle/>
          <a:p>
            <a:pPr indent="0" lvl="0" marL="0" marR="0" rtl="0" algn="l">
              <a:lnSpc>
                <a:spcPct val="130909"/>
              </a:lnSpc>
              <a:spcBef>
                <a:spcPts val="0"/>
              </a:spcBef>
              <a:spcAft>
                <a:spcPts val="0"/>
              </a:spcAft>
              <a:buClr>
                <a:srgbClr val="C6D0E2"/>
              </a:buClr>
              <a:buSzPts val="1800"/>
              <a:buFont typeface="Arial"/>
              <a:buNone/>
            </a:pPr>
            <a:r>
              <a:rPr b="1" i="0" lang="en-US" sz="6000" u="none" cap="none" strike="noStrike">
                <a:solidFill>
                  <a:srgbClr val="C6D0E2"/>
                </a:solidFill>
              </a:rPr>
              <a:t>Before the Twelve.</a:t>
            </a:r>
            <a:br>
              <a:rPr b="1" lang="en-US" sz="6000">
                <a:solidFill>
                  <a:srgbClr val="C6D0E2"/>
                </a:solidFill>
              </a:rPr>
            </a:br>
            <a:r>
              <a:rPr b="1" i="0" lang="en-US" sz="6000" u="none" cap="none" strike="noStrike">
                <a:solidFill>
                  <a:srgbClr val="C6D0E2"/>
                </a:solidFill>
              </a:rPr>
              <a:t>Before Pentecost.</a:t>
            </a:r>
            <a:endParaRPr b="1" i="0" sz="6000" u="none" cap="none" strike="noStrike">
              <a:solidFill>
                <a:schemeClr val="dk1"/>
              </a:solidFill>
              <a:latin typeface="Calibri"/>
              <a:ea typeface="Calibri"/>
              <a:cs typeface="Calibri"/>
              <a:sym typeface="Calibri"/>
            </a:endParaRPr>
          </a:p>
        </p:txBody>
      </p:sp>
      <p:sp>
        <p:nvSpPr>
          <p:cNvPr id="221" name="Google Shape;221;p17"/>
          <p:cNvSpPr/>
          <p:nvPr/>
        </p:nvSpPr>
        <p:spPr>
          <a:xfrm>
            <a:off x="838200" y="15592425"/>
            <a:ext cx="2717700" cy="200100"/>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HOW TO TALK TO STRANGERS</a:t>
            </a:r>
            <a:endParaRPr b="0" i="0" sz="1125" u="none" cap="none" strike="noStrike">
              <a:solidFill>
                <a:schemeClr val="dk1"/>
              </a:solidFill>
              <a:latin typeface="Calibri"/>
              <a:ea typeface="Calibri"/>
              <a:cs typeface="Calibri"/>
              <a:sym typeface="Calibri"/>
            </a:endParaRPr>
          </a:p>
        </p:txBody>
      </p:sp>
      <p:sp>
        <p:nvSpPr>
          <p:cNvPr id="222" name="Google Shape;222;p17"/>
          <p:cNvSpPr/>
          <p:nvPr/>
        </p:nvSpPr>
        <p:spPr>
          <a:xfrm>
            <a:off x="10898312" y="15592425"/>
            <a:ext cx="1141200" cy="200100"/>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DANIEL HALL</a:t>
            </a:r>
            <a:endParaRPr b="0" i="0" sz="1125" u="none" cap="none" strike="noStrike">
              <a:solidFill>
                <a:schemeClr val="dk1"/>
              </a:solidFill>
              <a:latin typeface="Calibri"/>
              <a:ea typeface="Calibri"/>
              <a:cs typeface="Calibri"/>
              <a:sym typeface="Calibri"/>
            </a:endParaRPr>
          </a:p>
        </p:txBody>
      </p:sp>
      <p:pic>
        <p:nvPicPr>
          <p:cNvPr descr="preencoded.png" id="223" name="Google Shape;223;p17"/>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228" name="Shape 228"/>
        <p:cNvGrpSpPr/>
        <p:nvPr/>
      </p:nvGrpSpPr>
      <p:grpSpPr>
        <a:xfrm>
          <a:off x="0" y="0"/>
          <a:ext cx="0" cy="0"/>
          <a:chOff x="0" y="0"/>
          <a:chExt cx="0" cy="0"/>
        </a:xfrm>
      </p:grpSpPr>
      <p:sp>
        <p:nvSpPr>
          <p:cNvPr id="229" name="Google Shape;229;p18"/>
          <p:cNvSpPr/>
          <p:nvPr/>
        </p:nvSpPr>
        <p:spPr>
          <a:xfrm>
            <a:off x="0" y="0"/>
            <a:ext cx="12801600" cy="1644015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8"/>
          <p:cNvSpPr/>
          <p:nvPr/>
        </p:nvSpPr>
        <p:spPr>
          <a:xfrm>
            <a:off x="838200" y="7531250"/>
            <a:ext cx="10203300" cy="3643200"/>
          </a:xfrm>
          <a:prstGeom prst="rect">
            <a:avLst/>
          </a:prstGeom>
          <a:noFill/>
          <a:ln>
            <a:noFill/>
          </a:ln>
        </p:spPr>
        <p:txBody>
          <a:bodyPr anchorCtr="0" anchor="t" bIns="25400" lIns="25400" spcFirstLastPara="1" rIns="25400" wrap="square" tIns="25400">
            <a:noAutofit/>
          </a:bodyPr>
          <a:lstStyle/>
          <a:p>
            <a:pPr indent="0" lvl="0" marL="0" marR="0" rtl="0" algn="l">
              <a:lnSpc>
                <a:spcPct val="112577"/>
              </a:lnSpc>
              <a:spcBef>
                <a:spcPts val="0"/>
              </a:spcBef>
              <a:spcAft>
                <a:spcPts val="0"/>
              </a:spcAft>
              <a:buClr>
                <a:srgbClr val="9DA9C2"/>
              </a:buClr>
              <a:buSzPts val="3150"/>
              <a:buFont typeface="Arial"/>
              <a:buNone/>
            </a:pPr>
            <a:r>
              <a:rPr b="1" i="0" lang="en-US" sz="4000" u="none" cap="none" strike="noStrike">
                <a:solidFill>
                  <a:srgbClr val="F6F8FC"/>
                </a:solidFill>
                <a:latin typeface="Arial"/>
                <a:ea typeface="Arial"/>
                <a:cs typeface="Arial"/>
                <a:sym typeface="Arial"/>
              </a:rPr>
              <a:t>If </a:t>
            </a:r>
            <a:r>
              <a:rPr b="1" lang="en-US" sz="4000">
                <a:solidFill>
                  <a:srgbClr val="F6F8FC"/>
                </a:solidFill>
              </a:rPr>
              <a:t>Legion</a:t>
            </a:r>
            <a:r>
              <a:rPr b="1" i="0" lang="en-US" sz="4000" u="none" cap="none" strike="noStrike">
                <a:solidFill>
                  <a:srgbClr val="F6F8FC"/>
                </a:solidFill>
                <a:latin typeface="Arial"/>
                <a:ea typeface="Arial"/>
                <a:cs typeface="Arial"/>
                <a:sym typeface="Arial"/>
              </a:rPr>
              <a:t> came into</a:t>
            </a:r>
            <a:r>
              <a:rPr b="1" lang="en-US" sz="4000">
                <a:solidFill>
                  <a:srgbClr val="F6F8FC"/>
                </a:solidFill>
              </a:rPr>
              <a:t> our</a:t>
            </a:r>
            <a:r>
              <a:rPr b="1" i="0" lang="en-US" sz="4000" u="none" cap="none" strike="noStrike">
                <a:solidFill>
                  <a:srgbClr val="F6F8FC"/>
                </a:solidFill>
                <a:latin typeface="Arial"/>
                <a:ea typeface="Arial"/>
                <a:cs typeface="Arial"/>
                <a:sym typeface="Arial"/>
              </a:rPr>
              <a:t> chat</a:t>
            </a:r>
            <a:r>
              <a:rPr b="1" lang="en-US" sz="4000">
                <a:solidFill>
                  <a:srgbClr val="F6F8FC"/>
                </a:solidFill>
              </a:rPr>
              <a:t>, commented on a post, called the hotline…</a:t>
            </a:r>
            <a:endParaRPr b="1" sz="4000">
              <a:solidFill>
                <a:srgbClr val="F6F8FC"/>
              </a:solidFill>
            </a:endParaRPr>
          </a:p>
          <a:p>
            <a:pPr indent="0" lvl="0" marL="0" marR="0" rtl="0" algn="l">
              <a:lnSpc>
                <a:spcPct val="112577"/>
              </a:lnSpc>
              <a:spcBef>
                <a:spcPts val="0"/>
              </a:spcBef>
              <a:spcAft>
                <a:spcPts val="0"/>
              </a:spcAft>
              <a:buClr>
                <a:srgbClr val="9DA9C2"/>
              </a:buClr>
              <a:buSzPts val="3150"/>
              <a:buFont typeface="Arial"/>
              <a:buNone/>
            </a:pPr>
            <a:r>
              <a:rPr b="1" lang="en-US" sz="4000">
                <a:solidFill>
                  <a:srgbClr val="F6F8FC"/>
                </a:solidFill>
              </a:rPr>
              <a:t>our </a:t>
            </a:r>
            <a:r>
              <a:rPr b="1" i="0" lang="en-US" sz="4000" u="none" cap="none" strike="noStrike">
                <a:solidFill>
                  <a:srgbClr val="F6F8FC"/>
                </a:solidFill>
                <a:latin typeface="Arial"/>
                <a:ea typeface="Arial"/>
                <a:cs typeface="Arial"/>
                <a:sym typeface="Arial"/>
              </a:rPr>
              <a:t>intake systems and strategy </a:t>
            </a:r>
            <a:r>
              <a:rPr b="1" lang="en-US" sz="4000">
                <a:solidFill>
                  <a:srgbClr val="F6F8FC"/>
                </a:solidFill>
              </a:rPr>
              <a:t>often</a:t>
            </a:r>
            <a:r>
              <a:rPr b="1" i="0" lang="en-US" sz="4000" u="none" cap="none" strike="noStrike">
                <a:solidFill>
                  <a:srgbClr val="F6F8FC"/>
                </a:solidFill>
                <a:latin typeface="Arial"/>
                <a:ea typeface="Arial"/>
                <a:cs typeface="Arial"/>
                <a:sym typeface="Arial"/>
              </a:rPr>
              <a:t> blocks him in the first message.</a:t>
            </a:r>
            <a:endParaRPr b="0" i="0" sz="4000" u="none" cap="none" strike="noStrike">
              <a:solidFill>
                <a:srgbClr val="F6F8FC"/>
              </a:solidFill>
              <a:latin typeface="Calibri"/>
              <a:ea typeface="Calibri"/>
              <a:cs typeface="Calibri"/>
              <a:sym typeface="Calibri"/>
            </a:endParaRPr>
          </a:p>
        </p:txBody>
      </p:sp>
      <p:sp>
        <p:nvSpPr>
          <p:cNvPr id="231" name="Google Shape;231;p18"/>
          <p:cNvSpPr/>
          <p:nvPr/>
        </p:nvSpPr>
        <p:spPr>
          <a:xfrm>
            <a:off x="838200" y="11174450"/>
            <a:ext cx="10791900" cy="3845100"/>
          </a:xfrm>
          <a:prstGeom prst="rect">
            <a:avLst/>
          </a:prstGeom>
          <a:noFill/>
          <a:ln>
            <a:noFill/>
          </a:ln>
        </p:spPr>
        <p:txBody>
          <a:bodyPr anchorCtr="0" anchor="t" bIns="25400" lIns="25400" spcFirstLastPara="1" rIns="25400" wrap="square" tIns="25400">
            <a:noAutofit/>
          </a:bodyPr>
          <a:lstStyle/>
          <a:p>
            <a:pPr indent="0" lvl="0" marL="0" marR="0" rtl="0" algn="l">
              <a:lnSpc>
                <a:spcPct val="97907"/>
              </a:lnSpc>
              <a:spcBef>
                <a:spcPts val="0"/>
              </a:spcBef>
              <a:spcAft>
                <a:spcPts val="0"/>
              </a:spcAft>
              <a:buClr>
                <a:srgbClr val="F6F8FC"/>
              </a:buClr>
              <a:buSzPts val="4950"/>
              <a:buFont typeface="Arial"/>
              <a:buNone/>
            </a:pPr>
            <a:r>
              <a:rPr b="1" i="0" lang="en-US" sz="8000" u="none" cap="none" strike="noStrike">
                <a:solidFill>
                  <a:srgbClr val="F6F8FC"/>
                </a:solidFill>
                <a:latin typeface="Arial"/>
                <a:ea typeface="Arial"/>
                <a:cs typeface="Arial"/>
                <a:sym typeface="Arial"/>
              </a:rPr>
              <a:t>The filter is not neutral. The filter is a </a:t>
            </a:r>
            <a:r>
              <a:rPr b="1" lang="en-US" sz="8000">
                <a:solidFill>
                  <a:srgbClr val="FFDC03"/>
                </a:solidFill>
              </a:rPr>
              <a:t>cultural</a:t>
            </a:r>
            <a:r>
              <a:rPr b="1" i="0" lang="en-US" sz="8000" u="none" cap="none" strike="noStrike">
                <a:solidFill>
                  <a:srgbClr val="FFDC03"/>
                </a:solidFill>
                <a:latin typeface="Arial"/>
                <a:ea typeface="Arial"/>
                <a:cs typeface="Arial"/>
                <a:sym typeface="Arial"/>
              </a:rPr>
              <a:t> statement</a:t>
            </a:r>
            <a:r>
              <a:rPr b="1" i="0" lang="en-US" sz="8000" u="none" cap="none" strike="noStrike">
                <a:solidFill>
                  <a:srgbClr val="F6F8FC"/>
                </a:solidFill>
                <a:latin typeface="Arial"/>
                <a:ea typeface="Arial"/>
                <a:cs typeface="Arial"/>
                <a:sym typeface="Arial"/>
              </a:rPr>
              <a:t>.</a:t>
            </a:r>
            <a:endParaRPr b="0" i="0" sz="8000" u="none" cap="none" strike="noStrike">
              <a:solidFill>
                <a:schemeClr val="dk1"/>
              </a:solidFill>
              <a:latin typeface="Calibri"/>
              <a:ea typeface="Calibri"/>
              <a:cs typeface="Calibri"/>
              <a:sym typeface="Calibri"/>
            </a:endParaRPr>
          </a:p>
        </p:txBody>
      </p:sp>
      <p:sp>
        <p:nvSpPr>
          <p:cNvPr id="232" name="Google Shape;232;p18"/>
          <p:cNvSpPr/>
          <p:nvPr/>
        </p:nvSpPr>
        <p:spPr>
          <a:xfrm>
            <a:off x="838200" y="15592425"/>
            <a:ext cx="2717683" cy="200025"/>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HOW TO TALK TO STRANGERS</a:t>
            </a:r>
            <a:endParaRPr b="0" i="0" sz="1125" u="none" cap="none" strike="noStrike">
              <a:solidFill>
                <a:schemeClr val="dk1"/>
              </a:solidFill>
              <a:latin typeface="Calibri"/>
              <a:ea typeface="Calibri"/>
              <a:cs typeface="Calibri"/>
              <a:sym typeface="Calibri"/>
            </a:endParaRPr>
          </a:p>
        </p:txBody>
      </p:sp>
      <p:sp>
        <p:nvSpPr>
          <p:cNvPr id="233" name="Google Shape;233;p18"/>
          <p:cNvSpPr/>
          <p:nvPr/>
        </p:nvSpPr>
        <p:spPr>
          <a:xfrm>
            <a:off x="10898312" y="15592425"/>
            <a:ext cx="1141288" cy="200025"/>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DANIEL HALL</a:t>
            </a:r>
            <a:endParaRPr b="0" i="0" sz="1125" u="none" cap="none" strike="noStrike">
              <a:solidFill>
                <a:schemeClr val="dk1"/>
              </a:solidFill>
              <a:latin typeface="Calibri"/>
              <a:ea typeface="Calibri"/>
              <a:cs typeface="Calibri"/>
              <a:sym typeface="Calibri"/>
            </a:endParaRPr>
          </a:p>
        </p:txBody>
      </p:sp>
      <p:pic>
        <p:nvPicPr>
          <p:cNvPr descr="preencoded.png" id="234" name="Google Shape;234;p18"/>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239" name="Shape 239"/>
        <p:cNvGrpSpPr/>
        <p:nvPr/>
      </p:nvGrpSpPr>
      <p:grpSpPr>
        <a:xfrm>
          <a:off x="0" y="0"/>
          <a:ext cx="0" cy="0"/>
          <a:chOff x="0" y="0"/>
          <a:chExt cx="0" cy="0"/>
        </a:xfrm>
      </p:grpSpPr>
      <p:sp>
        <p:nvSpPr>
          <p:cNvPr id="240" name="Google Shape;240;p19"/>
          <p:cNvSpPr/>
          <p:nvPr/>
        </p:nvSpPr>
        <p:spPr>
          <a:xfrm>
            <a:off x="0" y="0"/>
            <a:ext cx="12801600" cy="16440150"/>
          </a:xfrm>
          <a:prstGeom prst="rect">
            <a:avLst/>
          </a:prstGeom>
          <a:solidFill>
            <a:srgbClr val="1727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9"/>
          <p:cNvSpPr/>
          <p:nvPr/>
        </p:nvSpPr>
        <p:spPr>
          <a:xfrm>
            <a:off x="838200" y="4344329"/>
            <a:ext cx="12237600" cy="2295000"/>
          </a:xfrm>
          <a:prstGeom prst="rect">
            <a:avLst/>
          </a:prstGeom>
          <a:noFill/>
          <a:ln>
            <a:noFill/>
          </a:ln>
        </p:spPr>
        <p:txBody>
          <a:bodyPr anchorCtr="0" anchor="t" bIns="25400" lIns="25400" spcFirstLastPara="1" rIns="25400" wrap="square" tIns="25400">
            <a:noAutofit/>
          </a:bodyPr>
          <a:lstStyle/>
          <a:p>
            <a:pPr indent="0" lvl="0" marL="0" marR="0" rtl="0" algn="l">
              <a:lnSpc>
                <a:spcPct val="94099"/>
              </a:lnSpc>
              <a:spcBef>
                <a:spcPts val="0"/>
              </a:spcBef>
              <a:spcAft>
                <a:spcPts val="0"/>
              </a:spcAft>
              <a:buClr>
                <a:srgbClr val="F6F8FC"/>
              </a:buClr>
              <a:buSzPts val="6600"/>
              <a:buFont typeface="Arial"/>
              <a:buNone/>
            </a:pPr>
            <a:r>
              <a:rPr b="1" lang="en-US" sz="8000">
                <a:solidFill>
                  <a:srgbClr val="F6F8FC"/>
                </a:solidFill>
              </a:rPr>
              <a:t>The Upper Room.</a:t>
            </a:r>
            <a:endParaRPr b="1" sz="8000">
              <a:solidFill>
                <a:srgbClr val="F6F8FC"/>
              </a:solidFill>
            </a:endParaRPr>
          </a:p>
          <a:p>
            <a:pPr indent="0" lvl="0" marL="0" marR="0" rtl="0" algn="l">
              <a:lnSpc>
                <a:spcPct val="94099"/>
              </a:lnSpc>
              <a:spcBef>
                <a:spcPts val="0"/>
              </a:spcBef>
              <a:spcAft>
                <a:spcPts val="0"/>
              </a:spcAft>
              <a:buClr>
                <a:srgbClr val="F6F8FC"/>
              </a:buClr>
              <a:buSzPts val="6600"/>
              <a:buFont typeface="Arial"/>
              <a:buNone/>
            </a:pPr>
            <a:r>
              <a:rPr b="1" i="0" lang="en-US" sz="8000" u="none" cap="none" strike="noStrike">
                <a:solidFill>
                  <a:srgbClr val="F6F8FC"/>
                </a:solidFill>
                <a:latin typeface="Arial"/>
                <a:ea typeface="Arial"/>
                <a:cs typeface="Arial"/>
                <a:sym typeface="Arial"/>
              </a:rPr>
              <a:t>He washed all of them.</a:t>
            </a:r>
            <a:endParaRPr b="1" i="0" sz="8000" u="none" cap="none" strike="noStrike">
              <a:solidFill>
                <a:srgbClr val="F6F8FC"/>
              </a:solidFill>
              <a:latin typeface="Arial"/>
              <a:ea typeface="Arial"/>
              <a:cs typeface="Arial"/>
              <a:sym typeface="Arial"/>
            </a:endParaRPr>
          </a:p>
          <a:p>
            <a:pPr indent="0" lvl="0" marL="0" marR="0" rtl="0" algn="l">
              <a:lnSpc>
                <a:spcPct val="94099"/>
              </a:lnSpc>
              <a:spcBef>
                <a:spcPts val="0"/>
              </a:spcBef>
              <a:spcAft>
                <a:spcPts val="0"/>
              </a:spcAft>
              <a:buClr>
                <a:srgbClr val="F6F8FC"/>
              </a:buClr>
              <a:buSzPts val="6600"/>
              <a:buFont typeface="Arial"/>
              <a:buNone/>
            </a:pPr>
            <a:r>
              <a:t/>
            </a:r>
            <a:endParaRPr b="1" sz="8000">
              <a:solidFill>
                <a:srgbClr val="F6F8FC"/>
              </a:solidFill>
            </a:endParaRPr>
          </a:p>
        </p:txBody>
      </p:sp>
      <p:sp>
        <p:nvSpPr>
          <p:cNvPr id="242" name="Google Shape;242;p19"/>
          <p:cNvSpPr/>
          <p:nvPr/>
        </p:nvSpPr>
        <p:spPr>
          <a:xfrm>
            <a:off x="838200" y="7020297"/>
            <a:ext cx="12237720" cy="742950"/>
          </a:xfrm>
          <a:prstGeom prst="rect">
            <a:avLst/>
          </a:prstGeom>
          <a:noFill/>
          <a:ln>
            <a:noFill/>
          </a:ln>
        </p:spPr>
        <p:txBody>
          <a:bodyPr anchorCtr="0" anchor="t" bIns="25400" lIns="25400" spcFirstLastPara="1" rIns="25400" wrap="square" tIns="25400">
            <a:noAutofit/>
          </a:bodyPr>
          <a:lstStyle/>
          <a:p>
            <a:pPr indent="0" lvl="0" marL="0" marR="0" rtl="0" algn="l">
              <a:lnSpc>
                <a:spcPct val="87059"/>
              </a:lnSpc>
              <a:spcBef>
                <a:spcPts val="0"/>
              </a:spcBef>
              <a:spcAft>
                <a:spcPts val="0"/>
              </a:spcAft>
              <a:buClr>
                <a:srgbClr val="3E7CF0"/>
              </a:buClr>
              <a:buSzPts val="5550"/>
              <a:buFont typeface="Arial"/>
              <a:buNone/>
            </a:pPr>
            <a:r>
              <a:rPr b="1" i="1" lang="en-US" sz="8000" u="none" cap="none" strike="noStrike">
                <a:solidFill>
                  <a:srgbClr val="FFDC03"/>
                </a:solidFill>
                <a:latin typeface="Arial"/>
                <a:ea typeface="Arial"/>
                <a:cs typeface="Arial"/>
                <a:sym typeface="Arial"/>
              </a:rPr>
              <a:t>Including Judas.</a:t>
            </a:r>
            <a:endParaRPr b="0" i="0" sz="8000" u="none" cap="none" strike="noStrike">
              <a:solidFill>
                <a:srgbClr val="FFDC03"/>
              </a:solidFill>
              <a:latin typeface="Calibri"/>
              <a:ea typeface="Calibri"/>
              <a:cs typeface="Calibri"/>
              <a:sym typeface="Calibri"/>
            </a:endParaRPr>
          </a:p>
        </p:txBody>
      </p:sp>
      <p:sp>
        <p:nvSpPr>
          <p:cNvPr id="243" name="Google Shape;243;p19"/>
          <p:cNvSpPr/>
          <p:nvPr/>
        </p:nvSpPr>
        <p:spPr>
          <a:xfrm>
            <a:off x="838200" y="8541300"/>
            <a:ext cx="11195700" cy="2715900"/>
          </a:xfrm>
          <a:prstGeom prst="rect">
            <a:avLst/>
          </a:prstGeom>
          <a:noFill/>
          <a:ln>
            <a:noFill/>
          </a:ln>
        </p:spPr>
        <p:txBody>
          <a:bodyPr anchorCtr="0" anchor="t" bIns="25400" lIns="25400" spcFirstLastPara="1" rIns="25400" wrap="square" tIns="25400">
            <a:noAutofit/>
          </a:bodyPr>
          <a:lstStyle/>
          <a:p>
            <a:pPr indent="0" lvl="0" marL="0" marR="0" rtl="0" algn="l">
              <a:lnSpc>
                <a:spcPct val="134333"/>
              </a:lnSpc>
              <a:spcBef>
                <a:spcPts val="0"/>
              </a:spcBef>
              <a:spcAft>
                <a:spcPts val="0"/>
              </a:spcAft>
              <a:buClr>
                <a:srgbClr val="C6D0E2"/>
              </a:buClr>
              <a:buSzPts val="1950"/>
              <a:buFont typeface="Arial"/>
              <a:buNone/>
            </a:pPr>
            <a:r>
              <a:rPr b="1" i="0" lang="en-US" sz="4000" u="none" cap="none" strike="noStrike">
                <a:solidFill>
                  <a:srgbClr val="F6F8FC"/>
                </a:solidFill>
              </a:rPr>
              <a:t>He didn’t filter the hard one out. He knelt down in front of the person about to destroy him</a:t>
            </a:r>
            <a:r>
              <a:rPr b="1" lang="en-US" sz="4000">
                <a:solidFill>
                  <a:srgbClr val="F6F8FC"/>
                </a:solidFill>
              </a:rPr>
              <a:t> </a:t>
            </a:r>
            <a:r>
              <a:rPr b="1" i="0" lang="en-US" sz="4000" u="none" cap="none" strike="noStrike">
                <a:solidFill>
                  <a:srgbClr val="F6F8FC"/>
                </a:solidFill>
              </a:rPr>
              <a:t>and served him.</a:t>
            </a:r>
            <a:endParaRPr b="1" i="0" sz="4000" u="none" cap="none" strike="noStrike">
              <a:solidFill>
                <a:srgbClr val="F6F8FC"/>
              </a:solidFill>
              <a:latin typeface="Calibri"/>
              <a:ea typeface="Calibri"/>
              <a:cs typeface="Calibri"/>
              <a:sym typeface="Calibri"/>
            </a:endParaRPr>
          </a:p>
        </p:txBody>
      </p:sp>
      <p:pic>
        <p:nvPicPr>
          <p:cNvPr descr="preencoded.png" id="244" name="Google Shape;244;p19"/>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249" name="Shape 249"/>
        <p:cNvGrpSpPr/>
        <p:nvPr/>
      </p:nvGrpSpPr>
      <p:grpSpPr>
        <a:xfrm>
          <a:off x="0" y="0"/>
          <a:ext cx="0" cy="0"/>
          <a:chOff x="0" y="0"/>
          <a:chExt cx="0" cy="0"/>
        </a:xfrm>
      </p:grpSpPr>
      <p:sp>
        <p:nvSpPr>
          <p:cNvPr id="250" name="Google Shape;250;p20"/>
          <p:cNvSpPr/>
          <p:nvPr/>
        </p:nvSpPr>
        <p:spPr>
          <a:xfrm>
            <a:off x="0" y="0"/>
            <a:ext cx="12801600" cy="16440300"/>
          </a:xfrm>
          <a:prstGeom prst="rect">
            <a:avLst/>
          </a:prstGeom>
          <a:solidFill>
            <a:srgbClr val="1727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0"/>
          <p:cNvSpPr/>
          <p:nvPr/>
        </p:nvSpPr>
        <p:spPr>
          <a:xfrm>
            <a:off x="564000" y="12568354"/>
            <a:ext cx="12237600" cy="2295000"/>
          </a:xfrm>
          <a:prstGeom prst="rect">
            <a:avLst/>
          </a:prstGeom>
          <a:noFill/>
          <a:ln>
            <a:noFill/>
          </a:ln>
        </p:spPr>
        <p:txBody>
          <a:bodyPr anchorCtr="0" anchor="t" bIns="25400" lIns="25400" spcFirstLastPara="1" rIns="25400" wrap="square" tIns="25400">
            <a:noAutofit/>
          </a:bodyPr>
          <a:lstStyle/>
          <a:p>
            <a:pPr indent="0" lvl="0" marL="0" marR="0" rtl="0" algn="l">
              <a:lnSpc>
                <a:spcPct val="94099"/>
              </a:lnSpc>
              <a:spcBef>
                <a:spcPts val="0"/>
              </a:spcBef>
              <a:spcAft>
                <a:spcPts val="0"/>
              </a:spcAft>
              <a:buClr>
                <a:srgbClr val="F6F8FC"/>
              </a:buClr>
              <a:buSzPts val="6600"/>
              <a:buFont typeface="Arial"/>
              <a:buNone/>
            </a:pPr>
            <a:r>
              <a:rPr b="1" lang="en-US" sz="6600">
                <a:solidFill>
                  <a:srgbClr val="F6F8FC"/>
                </a:solidFill>
              </a:rPr>
              <a:t>As a team, you prepare the bowl, the water, the basin.</a:t>
            </a:r>
            <a:endParaRPr b="1" sz="6600">
              <a:solidFill>
                <a:srgbClr val="F6F8FC"/>
              </a:solidFill>
            </a:endParaRPr>
          </a:p>
        </p:txBody>
      </p:sp>
      <p:sp>
        <p:nvSpPr>
          <p:cNvPr id="252" name="Google Shape;252;p20"/>
          <p:cNvSpPr/>
          <p:nvPr/>
        </p:nvSpPr>
        <p:spPr>
          <a:xfrm>
            <a:off x="564000" y="10619150"/>
            <a:ext cx="11195700" cy="1833000"/>
          </a:xfrm>
          <a:prstGeom prst="rect">
            <a:avLst/>
          </a:prstGeom>
          <a:noFill/>
          <a:ln>
            <a:noFill/>
          </a:ln>
        </p:spPr>
        <p:txBody>
          <a:bodyPr anchorCtr="0" anchor="t" bIns="25400" lIns="25400" spcFirstLastPara="1" rIns="25400" wrap="square" tIns="25400">
            <a:noAutofit/>
          </a:bodyPr>
          <a:lstStyle/>
          <a:p>
            <a:pPr indent="0" lvl="0" marL="0" marR="0" rtl="0" algn="l">
              <a:lnSpc>
                <a:spcPct val="134333"/>
              </a:lnSpc>
              <a:spcBef>
                <a:spcPts val="0"/>
              </a:spcBef>
              <a:spcAft>
                <a:spcPts val="0"/>
              </a:spcAft>
              <a:buClr>
                <a:srgbClr val="C6D0E2"/>
              </a:buClr>
              <a:buSzPts val="1950"/>
              <a:buFont typeface="Arial"/>
              <a:buNone/>
            </a:pPr>
            <a:r>
              <a:rPr b="1" lang="en-US" sz="4000">
                <a:solidFill>
                  <a:srgbClr val="F6F8FC"/>
                </a:solidFill>
              </a:rPr>
              <a:t>You may not be the one overseeing social media or the Online Missionary in the chat…</a:t>
            </a:r>
            <a:endParaRPr b="1" i="0" sz="4000" u="none" cap="none" strike="noStrike">
              <a:solidFill>
                <a:srgbClr val="F6F8FC"/>
              </a:solidFill>
              <a:latin typeface="Calibri"/>
              <a:ea typeface="Calibri"/>
              <a:cs typeface="Calibri"/>
              <a:sym typeface="Calibri"/>
            </a:endParaRPr>
          </a:p>
        </p:txBody>
      </p:sp>
      <p:pic>
        <p:nvPicPr>
          <p:cNvPr descr="preencoded.png" id="253" name="Google Shape;253;p20"/>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258" name="Shape 258"/>
        <p:cNvGrpSpPr/>
        <p:nvPr/>
      </p:nvGrpSpPr>
      <p:grpSpPr>
        <a:xfrm>
          <a:off x="0" y="0"/>
          <a:ext cx="0" cy="0"/>
          <a:chOff x="0" y="0"/>
          <a:chExt cx="0" cy="0"/>
        </a:xfrm>
      </p:grpSpPr>
      <p:sp>
        <p:nvSpPr>
          <p:cNvPr id="259" name="Google Shape;259;p21"/>
          <p:cNvSpPr/>
          <p:nvPr/>
        </p:nvSpPr>
        <p:spPr>
          <a:xfrm>
            <a:off x="0" y="0"/>
            <a:ext cx="12801600" cy="1644030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1"/>
          <p:cNvSpPr/>
          <p:nvPr/>
        </p:nvSpPr>
        <p:spPr>
          <a:xfrm>
            <a:off x="838200" y="7702228"/>
            <a:ext cx="11125200" cy="9600"/>
          </a:xfrm>
          <a:prstGeom prst="rect">
            <a:avLst/>
          </a:prstGeom>
          <a:solidFill>
            <a:srgbClr val="FFFFFF">
              <a:alpha val="14118"/>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1"/>
          <p:cNvSpPr/>
          <p:nvPr/>
        </p:nvSpPr>
        <p:spPr>
          <a:xfrm>
            <a:off x="838200" y="8035599"/>
            <a:ext cx="1281000" cy="747300"/>
          </a:xfrm>
          <a:prstGeom prst="rect">
            <a:avLst/>
          </a:prstGeom>
          <a:noFill/>
          <a:ln>
            <a:noFill/>
          </a:ln>
        </p:spPr>
        <p:txBody>
          <a:bodyPr anchorCtr="0" anchor="t" bIns="35575" lIns="35575" spcFirstLastPara="1" rIns="35575" wrap="square" tIns="35575">
            <a:noAutofit/>
          </a:bodyPr>
          <a:lstStyle/>
          <a:p>
            <a:pPr indent="0" lvl="0" marL="0" marR="0" rtl="0" algn="l">
              <a:lnSpc>
                <a:spcPct val="87395"/>
              </a:lnSpc>
              <a:spcBef>
                <a:spcPts val="0"/>
              </a:spcBef>
              <a:spcAft>
                <a:spcPts val="0"/>
              </a:spcAft>
              <a:buClr>
                <a:srgbClr val="3E7CF0"/>
              </a:buClr>
              <a:buSzPts val="5463"/>
              <a:buFont typeface="Arial"/>
              <a:buNone/>
            </a:pPr>
            <a:r>
              <a:rPr b="1" i="0" lang="en-US" sz="5463" u="none" cap="none" strike="noStrike">
                <a:solidFill>
                  <a:srgbClr val="3E7CF0"/>
                </a:solidFill>
                <a:latin typeface="Arial"/>
                <a:ea typeface="Arial"/>
                <a:cs typeface="Arial"/>
                <a:sym typeface="Arial"/>
              </a:rPr>
              <a:t>01</a:t>
            </a:r>
            <a:endParaRPr b="0" i="0" sz="5463" u="none" cap="none" strike="noStrike">
              <a:solidFill>
                <a:schemeClr val="dk1"/>
              </a:solidFill>
              <a:latin typeface="Calibri"/>
              <a:ea typeface="Calibri"/>
              <a:cs typeface="Calibri"/>
              <a:sym typeface="Calibri"/>
            </a:endParaRPr>
          </a:p>
        </p:txBody>
      </p:sp>
      <p:sp>
        <p:nvSpPr>
          <p:cNvPr id="262" name="Google Shape;262;p21"/>
          <p:cNvSpPr/>
          <p:nvPr/>
        </p:nvSpPr>
        <p:spPr>
          <a:xfrm>
            <a:off x="2599472" y="8035599"/>
            <a:ext cx="15205800" cy="573600"/>
          </a:xfrm>
          <a:prstGeom prst="rect">
            <a:avLst/>
          </a:prstGeom>
          <a:noFill/>
          <a:ln>
            <a:noFill/>
          </a:ln>
        </p:spPr>
        <p:txBody>
          <a:bodyPr anchorCtr="0" anchor="t" bIns="35575" lIns="35575" spcFirstLastPara="1" rIns="35575" wrap="square" tIns="35575">
            <a:noAutofit/>
          </a:bodyPr>
          <a:lstStyle/>
          <a:p>
            <a:pPr indent="0" lvl="0" marL="0" marR="0" rtl="0" algn="l">
              <a:spcBef>
                <a:spcPts val="0"/>
              </a:spcBef>
              <a:spcAft>
                <a:spcPts val="0"/>
              </a:spcAft>
              <a:buClr>
                <a:srgbClr val="F6F8FC"/>
              </a:buClr>
              <a:buSzPts val="3572"/>
              <a:buFont typeface="Arial"/>
              <a:buNone/>
            </a:pPr>
            <a:r>
              <a:rPr b="1" i="0" lang="en-US" sz="4000" u="none" cap="none" strike="noStrike">
                <a:solidFill>
                  <a:srgbClr val="FFDC03"/>
                </a:solidFill>
                <a:latin typeface="Arial"/>
                <a:ea typeface="Arial"/>
                <a:cs typeface="Arial"/>
                <a:sym typeface="Arial"/>
              </a:rPr>
              <a:t>Pick your person </a:t>
            </a:r>
            <a:r>
              <a:rPr b="1" lang="en-US" sz="4000">
                <a:solidFill>
                  <a:srgbClr val="FFDC03"/>
                </a:solidFill>
              </a:rPr>
              <a:t>- </a:t>
            </a:r>
            <a:r>
              <a:rPr b="1" i="0" lang="en-US" sz="4000" u="none" cap="none" strike="noStrike">
                <a:solidFill>
                  <a:srgbClr val="FFDC03"/>
                </a:solidFill>
                <a:latin typeface="Arial"/>
                <a:ea typeface="Arial"/>
                <a:cs typeface="Arial"/>
                <a:sym typeface="Arial"/>
              </a:rPr>
              <a:t>by name.</a:t>
            </a:r>
            <a:endParaRPr b="0" i="0" sz="4000" u="none" cap="none" strike="noStrike">
              <a:solidFill>
                <a:srgbClr val="FFDC03"/>
              </a:solidFill>
              <a:latin typeface="Calibri"/>
              <a:ea typeface="Calibri"/>
              <a:cs typeface="Calibri"/>
              <a:sym typeface="Calibri"/>
            </a:endParaRPr>
          </a:p>
        </p:txBody>
      </p:sp>
      <p:sp>
        <p:nvSpPr>
          <p:cNvPr id="263" name="Google Shape;263;p21"/>
          <p:cNvSpPr/>
          <p:nvPr/>
        </p:nvSpPr>
        <p:spPr>
          <a:xfrm>
            <a:off x="2599474" y="8716103"/>
            <a:ext cx="9759900" cy="1272900"/>
          </a:xfrm>
          <a:prstGeom prst="rect">
            <a:avLst/>
          </a:prstGeom>
          <a:noFill/>
          <a:ln>
            <a:noFill/>
          </a:ln>
        </p:spPr>
        <p:txBody>
          <a:bodyPr anchorCtr="0" anchor="t" bIns="35575" lIns="35575" spcFirstLastPara="1" rIns="35575" wrap="square" tIns="35575">
            <a:noAutofit/>
          </a:bodyPr>
          <a:lstStyle/>
          <a:p>
            <a:pPr indent="0" lvl="0" marL="0" marR="0" rtl="0" algn="l">
              <a:lnSpc>
                <a:spcPct val="127778"/>
              </a:lnSpc>
              <a:spcBef>
                <a:spcPts val="0"/>
              </a:spcBef>
              <a:spcAft>
                <a:spcPts val="0"/>
              </a:spcAft>
              <a:buClr>
                <a:srgbClr val="9DA9C2"/>
              </a:buClr>
              <a:buSzPts val="2416"/>
              <a:buFont typeface="Arial"/>
              <a:buNone/>
            </a:pPr>
            <a:r>
              <a:rPr b="1" i="0" lang="en-US" sz="2516" u="none" cap="none" strike="noStrike">
                <a:solidFill>
                  <a:srgbClr val="F6F8FC"/>
                </a:solidFill>
              </a:rPr>
              <a:t>Decide who the stranger is before you make another piece of content. Run everything through </a:t>
            </a:r>
            <a:r>
              <a:rPr b="1" lang="en-US" sz="2516">
                <a:solidFill>
                  <a:srgbClr val="F6F8FC"/>
                </a:solidFill>
              </a:rPr>
              <a:t>them</a:t>
            </a:r>
            <a:r>
              <a:rPr b="1" i="0" lang="en-US" sz="2516" u="none" cap="none" strike="noStrike">
                <a:solidFill>
                  <a:srgbClr val="F6F8FC"/>
                </a:solidFill>
              </a:rPr>
              <a:t>.</a:t>
            </a:r>
            <a:endParaRPr b="1" i="0" sz="2516" u="none" cap="none" strike="noStrike">
              <a:solidFill>
                <a:srgbClr val="F6F8FC"/>
              </a:solidFill>
              <a:latin typeface="Calibri"/>
              <a:ea typeface="Calibri"/>
              <a:cs typeface="Calibri"/>
              <a:sym typeface="Calibri"/>
            </a:endParaRPr>
          </a:p>
        </p:txBody>
      </p:sp>
      <p:sp>
        <p:nvSpPr>
          <p:cNvPr id="264" name="Google Shape;264;p21"/>
          <p:cNvSpPr/>
          <p:nvPr/>
        </p:nvSpPr>
        <p:spPr>
          <a:xfrm>
            <a:off x="838200" y="10090418"/>
            <a:ext cx="15584700" cy="13200"/>
          </a:xfrm>
          <a:prstGeom prst="rect">
            <a:avLst/>
          </a:prstGeom>
          <a:solidFill>
            <a:srgbClr val="FFFFFF">
              <a:alpha val="14118"/>
            </a:srgbClr>
          </a:solidFill>
          <a:ln>
            <a:noFill/>
          </a:ln>
        </p:spPr>
        <p:txBody>
          <a:bodyPr anchorCtr="0" anchor="ctr" bIns="128075" lIns="128075" spcFirstLastPara="1" rIns="128075" wrap="square" tIns="128075">
            <a:noAutofit/>
          </a:bodyPr>
          <a:lstStyle/>
          <a:p>
            <a:pPr indent="0" lvl="0" marL="0" rtl="0" algn="l">
              <a:spcBef>
                <a:spcPts val="0"/>
              </a:spcBef>
              <a:spcAft>
                <a:spcPts val="0"/>
              </a:spcAft>
              <a:buNone/>
            </a:pPr>
            <a:r>
              <a:t/>
            </a:r>
            <a:endParaRPr/>
          </a:p>
        </p:txBody>
      </p:sp>
      <p:sp>
        <p:nvSpPr>
          <p:cNvPr id="265" name="Google Shape;265;p21"/>
          <p:cNvSpPr/>
          <p:nvPr/>
        </p:nvSpPr>
        <p:spPr>
          <a:xfrm>
            <a:off x="838200" y="10557422"/>
            <a:ext cx="1281000" cy="747300"/>
          </a:xfrm>
          <a:prstGeom prst="rect">
            <a:avLst/>
          </a:prstGeom>
          <a:noFill/>
          <a:ln>
            <a:noFill/>
          </a:ln>
        </p:spPr>
        <p:txBody>
          <a:bodyPr anchorCtr="0" anchor="t" bIns="35575" lIns="35575" spcFirstLastPara="1" rIns="35575" wrap="square" tIns="35575">
            <a:noAutofit/>
          </a:bodyPr>
          <a:lstStyle/>
          <a:p>
            <a:pPr indent="0" lvl="0" marL="0" marR="0" rtl="0" algn="l">
              <a:lnSpc>
                <a:spcPct val="87395"/>
              </a:lnSpc>
              <a:spcBef>
                <a:spcPts val="0"/>
              </a:spcBef>
              <a:spcAft>
                <a:spcPts val="0"/>
              </a:spcAft>
              <a:buClr>
                <a:srgbClr val="3E7CF0"/>
              </a:buClr>
              <a:buSzPts val="5463"/>
              <a:buFont typeface="Arial"/>
              <a:buNone/>
            </a:pPr>
            <a:r>
              <a:rPr b="1" i="0" lang="en-US" sz="5463" u="none" cap="none" strike="noStrike">
                <a:solidFill>
                  <a:srgbClr val="3E7CF0"/>
                </a:solidFill>
                <a:latin typeface="Arial"/>
                <a:ea typeface="Arial"/>
                <a:cs typeface="Arial"/>
                <a:sym typeface="Arial"/>
              </a:rPr>
              <a:t>02</a:t>
            </a:r>
            <a:endParaRPr b="0" i="0" sz="5463" u="none" cap="none" strike="noStrike">
              <a:solidFill>
                <a:schemeClr val="dk1"/>
              </a:solidFill>
              <a:latin typeface="Calibri"/>
              <a:ea typeface="Calibri"/>
              <a:cs typeface="Calibri"/>
              <a:sym typeface="Calibri"/>
            </a:endParaRPr>
          </a:p>
        </p:txBody>
      </p:sp>
      <p:sp>
        <p:nvSpPr>
          <p:cNvPr id="266" name="Google Shape;266;p21"/>
          <p:cNvSpPr/>
          <p:nvPr/>
        </p:nvSpPr>
        <p:spPr>
          <a:xfrm>
            <a:off x="2599472" y="10557422"/>
            <a:ext cx="15205800" cy="573600"/>
          </a:xfrm>
          <a:prstGeom prst="rect">
            <a:avLst/>
          </a:prstGeom>
          <a:noFill/>
          <a:ln>
            <a:noFill/>
          </a:ln>
        </p:spPr>
        <p:txBody>
          <a:bodyPr anchorCtr="0" anchor="t" bIns="35575" lIns="35575" spcFirstLastPara="1" rIns="35575" wrap="square" tIns="35575">
            <a:noAutofit/>
          </a:bodyPr>
          <a:lstStyle/>
          <a:p>
            <a:pPr indent="0" lvl="0" marL="0" marR="0" rtl="0" algn="l">
              <a:spcBef>
                <a:spcPts val="0"/>
              </a:spcBef>
              <a:spcAft>
                <a:spcPts val="0"/>
              </a:spcAft>
              <a:buClr>
                <a:srgbClr val="F6F8FC"/>
              </a:buClr>
              <a:buSzPts val="3572"/>
              <a:buFont typeface="Arial"/>
              <a:buNone/>
            </a:pPr>
            <a:r>
              <a:rPr b="1" i="0" lang="en-US" sz="4000" u="none" cap="none" strike="noStrike">
                <a:solidFill>
                  <a:srgbClr val="FFDC03"/>
                </a:solidFill>
                <a:latin typeface="Arial"/>
                <a:ea typeface="Arial"/>
                <a:cs typeface="Arial"/>
                <a:sym typeface="Arial"/>
              </a:rPr>
              <a:t>Lead with warmth. </a:t>
            </a:r>
            <a:r>
              <a:rPr b="1" lang="en-US" sz="4000">
                <a:solidFill>
                  <a:srgbClr val="FFDC03"/>
                </a:solidFill>
              </a:rPr>
              <a:t>C</a:t>
            </a:r>
            <a:r>
              <a:rPr b="1" i="0" lang="en-US" sz="4000" u="none" cap="none" strike="noStrike">
                <a:solidFill>
                  <a:srgbClr val="FFDC03"/>
                </a:solidFill>
                <a:latin typeface="Arial"/>
                <a:ea typeface="Arial"/>
                <a:cs typeface="Arial"/>
                <a:sym typeface="Arial"/>
              </a:rPr>
              <a:t>ompetence second.</a:t>
            </a:r>
            <a:endParaRPr b="0" i="0" sz="4000" u="none" cap="none" strike="noStrike">
              <a:solidFill>
                <a:srgbClr val="FFDC03"/>
              </a:solidFill>
              <a:latin typeface="Calibri"/>
              <a:ea typeface="Calibri"/>
              <a:cs typeface="Calibri"/>
              <a:sym typeface="Calibri"/>
            </a:endParaRPr>
          </a:p>
        </p:txBody>
      </p:sp>
      <p:sp>
        <p:nvSpPr>
          <p:cNvPr id="267" name="Google Shape;267;p21"/>
          <p:cNvSpPr/>
          <p:nvPr/>
        </p:nvSpPr>
        <p:spPr>
          <a:xfrm>
            <a:off x="2599474" y="11237940"/>
            <a:ext cx="9759900" cy="1272900"/>
          </a:xfrm>
          <a:prstGeom prst="rect">
            <a:avLst/>
          </a:prstGeom>
          <a:noFill/>
          <a:ln>
            <a:noFill/>
          </a:ln>
        </p:spPr>
        <p:txBody>
          <a:bodyPr anchorCtr="0" anchor="t" bIns="35575" lIns="35575" spcFirstLastPara="1" rIns="35575" wrap="square" tIns="35575">
            <a:noAutofit/>
          </a:bodyPr>
          <a:lstStyle/>
          <a:p>
            <a:pPr indent="0" lvl="0" marL="0" marR="0" rtl="0" algn="l">
              <a:lnSpc>
                <a:spcPct val="127778"/>
              </a:lnSpc>
              <a:spcBef>
                <a:spcPts val="0"/>
              </a:spcBef>
              <a:spcAft>
                <a:spcPts val="0"/>
              </a:spcAft>
              <a:buClr>
                <a:srgbClr val="9DA9C2"/>
              </a:buClr>
              <a:buSzPts val="2416"/>
              <a:buFont typeface="Arial"/>
              <a:buNone/>
            </a:pPr>
            <a:r>
              <a:rPr b="1" i="0" lang="en-US" sz="2516" u="none" cap="none" strike="noStrike">
                <a:solidFill>
                  <a:srgbClr val="F6F8FC"/>
                </a:solidFill>
              </a:rPr>
              <a:t>‘We’re for you, no strings’ comes first. The invitation can wait six conversations.</a:t>
            </a:r>
            <a:endParaRPr b="1" i="0" sz="2516" u="none" cap="none" strike="noStrike">
              <a:solidFill>
                <a:srgbClr val="F6F8FC"/>
              </a:solidFill>
              <a:latin typeface="Calibri"/>
              <a:ea typeface="Calibri"/>
              <a:cs typeface="Calibri"/>
              <a:sym typeface="Calibri"/>
            </a:endParaRPr>
          </a:p>
        </p:txBody>
      </p:sp>
      <p:sp>
        <p:nvSpPr>
          <p:cNvPr id="268" name="Google Shape;268;p21"/>
          <p:cNvSpPr/>
          <p:nvPr/>
        </p:nvSpPr>
        <p:spPr>
          <a:xfrm>
            <a:off x="838200" y="12380508"/>
            <a:ext cx="15584700" cy="13200"/>
          </a:xfrm>
          <a:prstGeom prst="rect">
            <a:avLst/>
          </a:prstGeom>
          <a:solidFill>
            <a:srgbClr val="FFFFFF">
              <a:alpha val="14118"/>
            </a:srgbClr>
          </a:solidFill>
          <a:ln>
            <a:noFill/>
          </a:ln>
        </p:spPr>
        <p:txBody>
          <a:bodyPr anchorCtr="0" anchor="ctr" bIns="128075" lIns="128075" spcFirstLastPara="1" rIns="128075" wrap="square" tIns="128075">
            <a:noAutofit/>
          </a:bodyPr>
          <a:lstStyle/>
          <a:p>
            <a:pPr indent="0" lvl="0" marL="0" rtl="0" algn="l">
              <a:spcBef>
                <a:spcPts val="0"/>
              </a:spcBef>
              <a:spcAft>
                <a:spcPts val="0"/>
              </a:spcAft>
              <a:buNone/>
            </a:pPr>
            <a:r>
              <a:t/>
            </a:r>
            <a:endParaRPr/>
          </a:p>
        </p:txBody>
      </p:sp>
      <p:sp>
        <p:nvSpPr>
          <p:cNvPr id="269" name="Google Shape;269;p21"/>
          <p:cNvSpPr/>
          <p:nvPr/>
        </p:nvSpPr>
        <p:spPr>
          <a:xfrm>
            <a:off x="838200" y="12618912"/>
            <a:ext cx="1281000" cy="747300"/>
          </a:xfrm>
          <a:prstGeom prst="rect">
            <a:avLst/>
          </a:prstGeom>
          <a:noFill/>
          <a:ln>
            <a:noFill/>
          </a:ln>
        </p:spPr>
        <p:txBody>
          <a:bodyPr anchorCtr="0" anchor="t" bIns="35575" lIns="35575" spcFirstLastPara="1" rIns="35575" wrap="square" tIns="35575">
            <a:noAutofit/>
          </a:bodyPr>
          <a:lstStyle/>
          <a:p>
            <a:pPr indent="0" lvl="0" marL="0" marR="0" rtl="0" algn="l">
              <a:lnSpc>
                <a:spcPct val="87395"/>
              </a:lnSpc>
              <a:spcBef>
                <a:spcPts val="0"/>
              </a:spcBef>
              <a:spcAft>
                <a:spcPts val="0"/>
              </a:spcAft>
              <a:buClr>
                <a:srgbClr val="3E7CF0"/>
              </a:buClr>
              <a:buSzPts val="5463"/>
              <a:buFont typeface="Arial"/>
              <a:buNone/>
            </a:pPr>
            <a:r>
              <a:rPr b="1" i="0" lang="en-US" sz="5463" u="none" cap="none" strike="noStrike">
                <a:solidFill>
                  <a:srgbClr val="3E7CF0"/>
                </a:solidFill>
                <a:latin typeface="Arial"/>
                <a:ea typeface="Arial"/>
                <a:cs typeface="Arial"/>
                <a:sym typeface="Arial"/>
              </a:rPr>
              <a:t>03</a:t>
            </a:r>
            <a:endParaRPr b="0" i="0" sz="5463" u="none" cap="none" strike="noStrike">
              <a:solidFill>
                <a:schemeClr val="dk1"/>
              </a:solidFill>
              <a:latin typeface="Calibri"/>
              <a:ea typeface="Calibri"/>
              <a:cs typeface="Calibri"/>
              <a:sym typeface="Calibri"/>
            </a:endParaRPr>
          </a:p>
        </p:txBody>
      </p:sp>
      <p:sp>
        <p:nvSpPr>
          <p:cNvPr id="270" name="Google Shape;270;p21"/>
          <p:cNvSpPr/>
          <p:nvPr/>
        </p:nvSpPr>
        <p:spPr>
          <a:xfrm>
            <a:off x="2599472" y="12618912"/>
            <a:ext cx="15205800" cy="573600"/>
          </a:xfrm>
          <a:prstGeom prst="rect">
            <a:avLst/>
          </a:prstGeom>
          <a:noFill/>
          <a:ln>
            <a:noFill/>
          </a:ln>
        </p:spPr>
        <p:txBody>
          <a:bodyPr anchorCtr="0" anchor="t" bIns="35575" lIns="35575" spcFirstLastPara="1" rIns="35575" wrap="square" tIns="35575">
            <a:noAutofit/>
          </a:bodyPr>
          <a:lstStyle/>
          <a:p>
            <a:pPr indent="0" lvl="0" marL="0" marR="0" rtl="0" algn="l">
              <a:spcBef>
                <a:spcPts val="0"/>
              </a:spcBef>
              <a:spcAft>
                <a:spcPts val="0"/>
              </a:spcAft>
              <a:buClr>
                <a:srgbClr val="F6F8FC"/>
              </a:buClr>
              <a:buSzPts val="3572"/>
              <a:buFont typeface="Arial"/>
              <a:buNone/>
            </a:pPr>
            <a:r>
              <a:rPr b="1" i="0" lang="en-US" sz="4000" u="none" cap="none" strike="noStrike">
                <a:solidFill>
                  <a:srgbClr val="FFDC03"/>
                </a:solidFill>
                <a:latin typeface="Arial"/>
                <a:ea typeface="Arial"/>
                <a:cs typeface="Arial"/>
                <a:sym typeface="Arial"/>
              </a:rPr>
              <a:t>Stay in the hard conversations.</a:t>
            </a:r>
            <a:endParaRPr b="0" i="0" sz="4000" u="none" cap="none" strike="noStrike">
              <a:solidFill>
                <a:srgbClr val="FFDC03"/>
              </a:solidFill>
              <a:latin typeface="Calibri"/>
              <a:ea typeface="Calibri"/>
              <a:cs typeface="Calibri"/>
              <a:sym typeface="Calibri"/>
            </a:endParaRPr>
          </a:p>
        </p:txBody>
      </p:sp>
      <p:sp>
        <p:nvSpPr>
          <p:cNvPr id="271" name="Google Shape;271;p21"/>
          <p:cNvSpPr/>
          <p:nvPr/>
        </p:nvSpPr>
        <p:spPr>
          <a:xfrm>
            <a:off x="2599474" y="13299399"/>
            <a:ext cx="9363900" cy="1272900"/>
          </a:xfrm>
          <a:prstGeom prst="rect">
            <a:avLst/>
          </a:prstGeom>
          <a:noFill/>
          <a:ln>
            <a:noFill/>
          </a:ln>
        </p:spPr>
        <p:txBody>
          <a:bodyPr anchorCtr="0" anchor="t" bIns="35575" lIns="35575" spcFirstLastPara="1" rIns="35575" wrap="square" tIns="35575">
            <a:noAutofit/>
          </a:bodyPr>
          <a:lstStyle/>
          <a:p>
            <a:pPr indent="0" lvl="0" marL="0" marR="0" rtl="0" algn="l">
              <a:lnSpc>
                <a:spcPct val="127778"/>
              </a:lnSpc>
              <a:spcBef>
                <a:spcPts val="0"/>
              </a:spcBef>
              <a:spcAft>
                <a:spcPts val="0"/>
              </a:spcAft>
              <a:buClr>
                <a:srgbClr val="9DA9C2"/>
              </a:buClr>
              <a:buSzPts val="2416"/>
              <a:buFont typeface="Arial"/>
              <a:buNone/>
            </a:pPr>
            <a:r>
              <a:rPr b="1" i="0" lang="en-US" sz="2516" u="none" cap="none" strike="noStrike">
                <a:solidFill>
                  <a:srgbClr val="F6F8FC"/>
                </a:solidFill>
              </a:rPr>
              <a:t>The angry ones get a calm, unhurried human response. You’ll be astonished who’s under the armor.</a:t>
            </a:r>
            <a:endParaRPr b="1" i="0" sz="2516" u="none" cap="none" strike="noStrike">
              <a:solidFill>
                <a:srgbClr val="F6F8FC"/>
              </a:solidFill>
              <a:latin typeface="Calibri"/>
              <a:ea typeface="Calibri"/>
              <a:cs typeface="Calibri"/>
              <a:sym typeface="Calibri"/>
            </a:endParaRPr>
          </a:p>
        </p:txBody>
      </p:sp>
      <p:sp>
        <p:nvSpPr>
          <p:cNvPr id="272" name="Google Shape;272;p21"/>
          <p:cNvSpPr/>
          <p:nvPr/>
        </p:nvSpPr>
        <p:spPr>
          <a:xfrm>
            <a:off x="838200" y="14673731"/>
            <a:ext cx="15584700" cy="13200"/>
          </a:xfrm>
          <a:prstGeom prst="rect">
            <a:avLst/>
          </a:prstGeom>
          <a:solidFill>
            <a:srgbClr val="FFFFFF">
              <a:alpha val="14118"/>
            </a:srgbClr>
          </a:solidFill>
          <a:ln>
            <a:noFill/>
          </a:ln>
        </p:spPr>
        <p:txBody>
          <a:bodyPr anchorCtr="0" anchor="ctr" bIns="128075" lIns="128075" spcFirstLastPara="1" rIns="128075" wrap="square" tIns="128075">
            <a:noAutofit/>
          </a:bodyPr>
          <a:lstStyle/>
          <a:p>
            <a:pPr indent="0" lvl="0" marL="0" rtl="0" algn="l">
              <a:spcBef>
                <a:spcPts val="0"/>
              </a:spcBef>
              <a:spcAft>
                <a:spcPts val="0"/>
              </a:spcAft>
              <a:buNone/>
            </a:pPr>
            <a:r>
              <a:t/>
            </a:r>
            <a:endParaRPr/>
          </a:p>
        </p:txBody>
      </p:sp>
      <p:sp>
        <p:nvSpPr>
          <p:cNvPr id="273" name="Google Shape;273;p21"/>
          <p:cNvSpPr/>
          <p:nvPr/>
        </p:nvSpPr>
        <p:spPr>
          <a:xfrm>
            <a:off x="838200" y="15592425"/>
            <a:ext cx="2717683" cy="200025"/>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HOW TO TALK TO STRANGERS</a:t>
            </a:r>
            <a:endParaRPr b="0" i="0" sz="1125" u="none" cap="none" strike="noStrike">
              <a:solidFill>
                <a:schemeClr val="dk1"/>
              </a:solidFill>
              <a:latin typeface="Calibri"/>
              <a:ea typeface="Calibri"/>
              <a:cs typeface="Calibri"/>
              <a:sym typeface="Calibri"/>
            </a:endParaRPr>
          </a:p>
        </p:txBody>
      </p:sp>
      <p:sp>
        <p:nvSpPr>
          <p:cNvPr id="274" name="Google Shape;274;p21"/>
          <p:cNvSpPr/>
          <p:nvPr/>
        </p:nvSpPr>
        <p:spPr>
          <a:xfrm>
            <a:off x="10898312" y="15592425"/>
            <a:ext cx="1141288" cy="200025"/>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DANIEL HALL</a:t>
            </a:r>
            <a:endParaRPr b="0" i="0" sz="1125" u="none" cap="none" strike="noStrike">
              <a:solidFill>
                <a:schemeClr val="dk1"/>
              </a:solidFill>
              <a:latin typeface="Calibri"/>
              <a:ea typeface="Calibri"/>
              <a:cs typeface="Calibri"/>
              <a:sym typeface="Calibri"/>
            </a:endParaRPr>
          </a:p>
        </p:txBody>
      </p:sp>
      <p:pic>
        <p:nvPicPr>
          <p:cNvPr descr="preencoded.png" id="275" name="Google Shape;275;p21"/>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29" name="Shape 29"/>
        <p:cNvGrpSpPr/>
        <p:nvPr/>
      </p:nvGrpSpPr>
      <p:grpSpPr>
        <a:xfrm>
          <a:off x="0" y="0"/>
          <a:ext cx="0" cy="0"/>
          <a:chOff x="0" y="0"/>
          <a:chExt cx="0" cy="0"/>
        </a:xfrm>
      </p:grpSpPr>
      <p:sp>
        <p:nvSpPr>
          <p:cNvPr id="30" name="Google Shape;30;p4"/>
          <p:cNvSpPr/>
          <p:nvPr/>
        </p:nvSpPr>
        <p:spPr>
          <a:xfrm>
            <a:off x="0" y="0"/>
            <a:ext cx="12801600" cy="1644015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 name="Google Shape;31;p4"/>
          <p:cNvPicPr preferRelativeResize="0"/>
          <p:nvPr/>
        </p:nvPicPr>
        <p:blipFill rotWithShape="1">
          <a:blip r:embed="rId3">
            <a:alphaModFix/>
          </a:blip>
          <a:srcRect b="0" l="24044" r="24044" t="0"/>
          <a:stretch/>
        </p:blipFill>
        <p:spPr>
          <a:xfrm>
            <a:off x="0" y="0"/>
            <a:ext cx="12801600" cy="16440150"/>
          </a:xfrm>
          <a:prstGeom prst="rect">
            <a:avLst/>
          </a:prstGeom>
          <a:noFill/>
          <a:ln>
            <a:noFill/>
          </a:ln>
        </p:spPr>
      </p:pic>
      <p:sp>
        <p:nvSpPr>
          <p:cNvPr id="32" name="Google Shape;32;p4"/>
          <p:cNvSpPr/>
          <p:nvPr/>
        </p:nvSpPr>
        <p:spPr>
          <a:xfrm>
            <a:off x="0" y="0"/>
            <a:ext cx="12801600" cy="16440150"/>
          </a:xfrm>
          <a:prstGeom prst="rect">
            <a:avLst/>
          </a:prstGeom>
          <a:gradFill>
            <a:gsLst>
              <a:gs pos="0">
                <a:srgbClr val="091124">
                  <a:alpha val="70196"/>
                </a:srgbClr>
              </a:gs>
              <a:gs pos="45000">
                <a:srgbClr val="091124">
                  <a:alpha val="50196"/>
                </a:srgbClr>
              </a:gs>
              <a:gs pos="100000">
                <a:srgbClr val="091124">
                  <a:alpha val="90196"/>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a:off x="838200" y="5695950"/>
            <a:ext cx="12237720" cy="1756395"/>
          </a:xfrm>
          <a:prstGeom prst="rect">
            <a:avLst/>
          </a:prstGeom>
          <a:noFill/>
          <a:ln>
            <a:noFill/>
          </a:ln>
        </p:spPr>
        <p:txBody>
          <a:bodyPr anchorCtr="0" anchor="t" bIns="25400" lIns="25400" spcFirstLastPara="1" rIns="25400" wrap="square" tIns="25400">
            <a:noAutofit/>
          </a:bodyPr>
          <a:lstStyle/>
          <a:p>
            <a:pPr indent="0" lvl="0" marL="0" marR="0" rtl="0" algn="l">
              <a:lnSpc>
                <a:spcPct val="71446"/>
              </a:lnSpc>
              <a:spcBef>
                <a:spcPts val="0"/>
              </a:spcBef>
              <a:spcAft>
                <a:spcPts val="0"/>
              </a:spcAft>
              <a:buClr>
                <a:srgbClr val="3E7CF0"/>
              </a:buClr>
              <a:buSzPts val="16500"/>
              <a:buFont typeface="Arial"/>
              <a:buNone/>
            </a:pPr>
            <a:r>
              <a:rPr b="1" i="0" lang="en-US" sz="16500" u="none" cap="none" strike="noStrike">
                <a:solidFill>
                  <a:srgbClr val="3E7CF0"/>
                </a:solidFill>
                <a:latin typeface="Arial"/>
                <a:ea typeface="Arial"/>
                <a:cs typeface="Arial"/>
                <a:sym typeface="Arial"/>
              </a:rPr>
              <a:t>01</a:t>
            </a:r>
            <a:endParaRPr b="0" i="0" sz="16500" u="none" cap="none" strike="noStrike">
              <a:solidFill>
                <a:schemeClr val="dk1"/>
              </a:solidFill>
              <a:latin typeface="Calibri"/>
              <a:ea typeface="Calibri"/>
              <a:cs typeface="Calibri"/>
              <a:sym typeface="Calibri"/>
            </a:endParaRPr>
          </a:p>
        </p:txBody>
      </p:sp>
      <p:sp>
        <p:nvSpPr>
          <p:cNvPr id="34" name="Google Shape;34;p4"/>
          <p:cNvSpPr/>
          <p:nvPr/>
        </p:nvSpPr>
        <p:spPr>
          <a:xfrm>
            <a:off x="838200" y="7719060"/>
            <a:ext cx="7697700" cy="2401200"/>
          </a:xfrm>
          <a:prstGeom prst="rect">
            <a:avLst/>
          </a:prstGeom>
          <a:noFill/>
          <a:ln>
            <a:noFill/>
          </a:ln>
        </p:spPr>
        <p:txBody>
          <a:bodyPr anchorCtr="0" anchor="t" bIns="25400" lIns="25400" spcFirstLastPara="1" rIns="25400" wrap="square" tIns="25400">
            <a:noAutofit/>
          </a:bodyPr>
          <a:lstStyle/>
          <a:p>
            <a:pPr indent="0" lvl="0" marL="0" marR="0" rtl="0" algn="l">
              <a:lnSpc>
                <a:spcPct val="87151"/>
              </a:lnSpc>
              <a:spcBef>
                <a:spcPts val="0"/>
              </a:spcBef>
              <a:spcAft>
                <a:spcPts val="0"/>
              </a:spcAft>
              <a:buClr>
                <a:srgbClr val="F6F8FC"/>
              </a:buClr>
              <a:buSzPts val="5850"/>
              <a:buFont typeface="Arial"/>
              <a:buNone/>
            </a:pPr>
            <a:r>
              <a:rPr b="1" i="0" lang="en-US" sz="8000" u="none" cap="none" strike="noStrike">
                <a:solidFill>
                  <a:srgbClr val="F6F8FC"/>
                </a:solidFill>
                <a:latin typeface="Arial"/>
                <a:ea typeface="Arial"/>
                <a:cs typeface="Arial"/>
                <a:sym typeface="Arial"/>
              </a:rPr>
              <a:t>Warmth &amp; Competence</a:t>
            </a:r>
            <a:endParaRPr b="0" i="0" sz="8000" u="none" cap="none" strike="noStrike">
              <a:solidFill>
                <a:schemeClr val="dk1"/>
              </a:solidFill>
              <a:latin typeface="Calibri"/>
              <a:ea typeface="Calibri"/>
              <a:cs typeface="Calibri"/>
              <a:sym typeface="Calibri"/>
            </a:endParaRPr>
          </a:p>
        </p:txBody>
      </p:sp>
      <p:sp>
        <p:nvSpPr>
          <p:cNvPr id="35" name="Google Shape;35;p4"/>
          <p:cNvSpPr/>
          <p:nvPr/>
        </p:nvSpPr>
        <p:spPr>
          <a:xfrm>
            <a:off x="838200" y="10693058"/>
            <a:ext cx="9025800" cy="2129100"/>
          </a:xfrm>
          <a:prstGeom prst="rect">
            <a:avLst/>
          </a:prstGeom>
          <a:noFill/>
          <a:ln>
            <a:noFill/>
          </a:ln>
        </p:spPr>
        <p:txBody>
          <a:bodyPr anchorCtr="0" anchor="t" bIns="25400" lIns="25400" spcFirstLastPara="1" rIns="25400" wrap="square" tIns="25400">
            <a:noAutofit/>
          </a:bodyPr>
          <a:lstStyle/>
          <a:p>
            <a:pPr indent="0" lvl="0" marL="0" marR="0" rtl="0" algn="l">
              <a:lnSpc>
                <a:spcPct val="129231"/>
              </a:lnSpc>
              <a:spcBef>
                <a:spcPts val="0"/>
              </a:spcBef>
              <a:spcAft>
                <a:spcPts val="0"/>
              </a:spcAft>
              <a:buClr>
                <a:srgbClr val="C6D0E2"/>
              </a:buClr>
              <a:buSzPts val="2100"/>
              <a:buFont typeface="Arial"/>
              <a:buNone/>
            </a:pPr>
            <a:r>
              <a:rPr b="1" i="0" lang="en-US" sz="4000" u="none" cap="none" strike="noStrike">
                <a:solidFill>
                  <a:srgbClr val="F6F8FC"/>
                </a:solidFill>
              </a:rPr>
              <a:t>Every stranger runs two checks before you finish your first sentence.</a:t>
            </a:r>
            <a:endParaRPr b="1" i="0" sz="4000" u="none" cap="none" strike="noStrike">
              <a:solidFill>
                <a:srgbClr val="F6F8FC"/>
              </a:solidFill>
              <a:latin typeface="Calibri"/>
              <a:ea typeface="Calibri"/>
              <a:cs typeface="Calibri"/>
              <a:sym typeface="Calibri"/>
            </a:endParaRPr>
          </a:p>
        </p:txBody>
      </p:sp>
      <p:pic>
        <p:nvPicPr>
          <p:cNvPr descr="preencoded.png" id="36" name="Google Shape;36;p4"/>
          <p:cNvPicPr preferRelativeResize="0"/>
          <p:nvPr/>
        </p:nvPicPr>
        <p:blipFill rotWithShape="1">
          <a:blip r:embed="rId4">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280" name="Shape 280"/>
        <p:cNvGrpSpPr/>
        <p:nvPr/>
      </p:nvGrpSpPr>
      <p:grpSpPr>
        <a:xfrm>
          <a:off x="0" y="0"/>
          <a:ext cx="0" cy="0"/>
          <a:chOff x="0" y="0"/>
          <a:chExt cx="0" cy="0"/>
        </a:xfrm>
      </p:grpSpPr>
      <p:sp>
        <p:nvSpPr>
          <p:cNvPr id="281" name="Google Shape;281;p22"/>
          <p:cNvSpPr/>
          <p:nvPr/>
        </p:nvSpPr>
        <p:spPr>
          <a:xfrm>
            <a:off x="0" y="0"/>
            <a:ext cx="12801600" cy="1644030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82" name="Google Shape;282;p22"/>
          <p:cNvPicPr preferRelativeResize="0"/>
          <p:nvPr/>
        </p:nvPicPr>
        <p:blipFill rotWithShape="1">
          <a:blip r:embed="rId3">
            <a:alphaModFix/>
          </a:blip>
          <a:srcRect b="0" l="24046" r="24041" t="0"/>
          <a:stretch/>
        </p:blipFill>
        <p:spPr>
          <a:xfrm>
            <a:off x="0" y="0"/>
            <a:ext cx="12801602" cy="16440149"/>
          </a:xfrm>
          <a:prstGeom prst="rect">
            <a:avLst/>
          </a:prstGeom>
          <a:noFill/>
          <a:ln>
            <a:noFill/>
          </a:ln>
        </p:spPr>
      </p:pic>
      <p:sp>
        <p:nvSpPr>
          <p:cNvPr id="283" name="Google Shape;283;p22"/>
          <p:cNvSpPr/>
          <p:nvPr/>
        </p:nvSpPr>
        <p:spPr>
          <a:xfrm>
            <a:off x="0" y="0"/>
            <a:ext cx="12801600" cy="16440300"/>
          </a:xfrm>
          <a:prstGeom prst="rect">
            <a:avLst/>
          </a:prstGeom>
          <a:gradFill>
            <a:gsLst>
              <a:gs pos="0">
                <a:srgbClr val="091124">
                  <a:alpha val="60000"/>
                </a:srgbClr>
              </a:gs>
              <a:gs pos="32000">
                <a:srgbClr val="091124">
                  <a:alpha val="30196"/>
                </a:srgbClr>
              </a:gs>
              <a:gs pos="62000">
                <a:srgbClr val="091124">
                  <a:alpha val="54902"/>
                </a:srgbClr>
              </a:gs>
              <a:gs pos="100000">
                <a:srgbClr val="091124">
                  <a:alpha val="94902"/>
                </a:srgbClr>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2"/>
          <p:cNvSpPr/>
          <p:nvPr/>
        </p:nvSpPr>
        <p:spPr>
          <a:xfrm>
            <a:off x="4195688" y="1938337"/>
            <a:ext cx="228600" cy="19200"/>
          </a:xfrm>
          <a:prstGeom prst="rect">
            <a:avLst/>
          </a:prstGeom>
          <a:solidFill>
            <a:srgbClr val="3E7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2"/>
          <p:cNvSpPr/>
          <p:nvPr/>
        </p:nvSpPr>
        <p:spPr>
          <a:xfrm>
            <a:off x="8377312" y="1938337"/>
            <a:ext cx="228600" cy="19200"/>
          </a:xfrm>
          <a:prstGeom prst="rect">
            <a:avLst/>
          </a:prstGeom>
          <a:solidFill>
            <a:srgbClr val="3E7C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2"/>
          <p:cNvSpPr/>
          <p:nvPr/>
        </p:nvSpPr>
        <p:spPr>
          <a:xfrm>
            <a:off x="838200" y="9789125"/>
            <a:ext cx="11459100" cy="5373600"/>
          </a:xfrm>
          <a:prstGeom prst="rect">
            <a:avLst/>
          </a:prstGeom>
          <a:noFill/>
          <a:ln>
            <a:noFill/>
          </a:ln>
        </p:spPr>
        <p:txBody>
          <a:bodyPr anchorCtr="0" anchor="t" bIns="25400" lIns="25400" spcFirstLastPara="1" rIns="25400" wrap="square" tIns="25400">
            <a:noAutofit/>
          </a:bodyPr>
          <a:lstStyle/>
          <a:p>
            <a:pPr indent="0" lvl="0" marL="0" marR="0" rtl="0" algn="l">
              <a:lnSpc>
                <a:spcPct val="87129"/>
              </a:lnSpc>
              <a:spcBef>
                <a:spcPts val="0"/>
              </a:spcBef>
              <a:spcAft>
                <a:spcPts val="0"/>
              </a:spcAft>
              <a:buClr>
                <a:srgbClr val="F6F8FC"/>
              </a:buClr>
              <a:buSzPts val="6600"/>
              <a:buFont typeface="Arial"/>
              <a:buNone/>
            </a:pPr>
            <a:r>
              <a:rPr b="1" i="0" lang="en-US" sz="12000" u="none" cap="none" strike="noStrike">
                <a:solidFill>
                  <a:srgbClr val="F6F8FC"/>
                </a:solidFill>
                <a:latin typeface="Arial"/>
                <a:ea typeface="Arial"/>
                <a:cs typeface="Arial"/>
                <a:sym typeface="Arial"/>
              </a:rPr>
              <a:t>How to Talk to </a:t>
            </a:r>
            <a:r>
              <a:rPr b="1" i="1" lang="en-US" sz="12000" u="none" cap="none" strike="noStrike">
                <a:solidFill>
                  <a:srgbClr val="7FA8F5"/>
                </a:solidFill>
                <a:latin typeface="Arial"/>
                <a:ea typeface="Arial"/>
                <a:cs typeface="Arial"/>
                <a:sym typeface="Arial"/>
              </a:rPr>
              <a:t>Strangers</a:t>
            </a:r>
            <a:endParaRPr b="0" i="0" sz="12000" u="none" cap="none" strike="noStrike">
              <a:solidFill>
                <a:srgbClr val="7FA8F5"/>
              </a:solidFill>
              <a:latin typeface="Calibri"/>
              <a:ea typeface="Calibri"/>
              <a:cs typeface="Calibri"/>
              <a:sym typeface="Calibri"/>
            </a:endParaRPr>
          </a:p>
        </p:txBody>
      </p:sp>
      <p:sp>
        <p:nvSpPr>
          <p:cNvPr id="287" name="Google Shape;287;p22"/>
          <p:cNvSpPr/>
          <p:nvPr/>
        </p:nvSpPr>
        <p:spPr>
          <a:xfrm>
            <a:off x="838200" y="15592425"/>
            <a:ext cx="1141200" cy="200100"/>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DANIEL HALL</a:t>
            </a:r>
            <a:endParaRPr b="0" i="0" sz="1125" u="none" cap="none" strike="noStrike">
              <a:solidFill>
                <a:schemeClr val="dk1"/>
              </a:solidFill>
              <a:latin typeface="Calibri"/>
              <a:ea typeface="Calibri"/>
              <a:cs typeface="Calibri"/>
              <a:sym typeface="Calibri"/>
            </a:endParaRPr>
          </a:p>
        </p:txBody>
      </p:sp>
      <p:sp>
        <p:nvSpPr>
          <p:cNvPr id="288" name="Google Shape;288;p22"/>
          <p:cNvSpPr/>
          <p:nvPr/>
        </p:nvSpPr>
        <p:spPr>
          <a:xfrm>
            <a:off x="9399389" y="15592425"/>
            <a:ext cx="2820300" cy="200100"/>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SAINTS CHURCH · MELBOURNE</a:t>
            </a:r>
            <a:endParaRPr b="0" i="0" sz="1125" u="none" cap="none" strike="noStrike">
              <a:solidFill>
                <a:schemeClr val="dk1"/>
              </a:solidFill>
              <a:latin typeface="Calibri"/>
              <a:ea typeface="Calibri"/>
              <a:cs typeface="Calibri"/>
              <a:sym typeface="Calibri"/>
            </a:endParaRPr>
          </a:p>
        </p:txBody>
      </p:sp>
      <p:pic>
        <p:nvPicPr>
          <p:cNvPr descr="preencoded.png" id="289" name="Google Shape;289;p22"/>
          <p:cNvPicPr preferRelativeResize="0"/>
          <p:nvPr/>
        </p:nvPicPr>
        <p:blipFill rotWithShape="1">
          <a:blip r:embed="rId4">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41" name="Shape 41"/>
        <p:cNvGrpSpPr/>
        <p:nvPr/>
      </p:nvGrpSpPr>
      <p:grpSpPr>
        <a:xfrm>
          <a:off x="0" y="0"/>
          <a:ext cx="0" cy="0"/>
          <a:chOff x="0" y="0"/>
          <a:chExt cx="0" cy="0"/>
        </a:xfrm>
      </p:grpSpPr>
      <p:sp>
        <p:nvSpPr>
          <p:cNvPr id="42" name="Google Shape;42;p5"/>
          <p:cNvSpPr/>
          <p:nvPr/>
        </p:nvSpPr>
        <p:spPr>
          <a:xfrm>
            <a:off x="0" y="0"/>
            <a:ext cx="12801600" cy="1644030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5"/>
          <p:cNvSpPr/>
          <p:nvPr/>
        </p:nvSpPr>
        <p:spPr>
          <a:xfrm>
            <a:off x="606450" y="6977625"/>
            <a:ext cx="11588700" cy="9173400"/>
          </a:xfrm>
          <a:prstGeom prst="rect">
            <a:avLst/>
          </a:prstGeom>
          <a:solidFill>
            <a:srgbClr val="17274B"/>
          </a:solidFill>
          <a:ln>
            <a:noFill/>
          </a:ln>
        </p:spPr>
        <p:txBody>
          <a:bodyPr anchorCtr="0" anchor="ctr" bIns="131450" lIns="131450" spcFirstLastPara="1" rIns="131450" wrap="square" tIns="131450">
            <a:noAutofit/>
          </a:bodyPr>
          <a:lstStyle/>
          <a:p>
            <a:pPr indent="0" lvl="0" marL="0" rtl="0" algn="l">
              <a:spcBef>
                <a:spcPts val="0"/>
              </a:spcBef>
              <a:spcAft>
                <a:spcPts val="0"/>
              </a:spcAft>
              <a:buNone/>
            </a:pPr>
            <a:r>
              <a:t/>
            </a:r>
            <a:endParaRPr/>
          </a:p>
        </p:txBody>
      </p:sp>
      <p:sp>
        <p:nvSpPr>
          <p:cNvPr id="44" name="Google Shape;44;p5"/>
          <p:cNvSpPr/>
          <p:nvPr/>
        </p:nvSpPr>
        <p:spPr>
          <a:xfrm>
            <a:off x="1126300" y="7562834"/>
            <a:ext cx="7336200" cy="601800"/>
          </a:xfrm>
          <a:prstGeom prst="rect">
            <a:avLst/>
          </a:prstGeom>
          <a:noFill/>
          <a:ln>
            <a:noFill/>
          </a:ln>
        </p:spPr>
        <p:txBody>
          <a:bodyPr anchorCtr="0" anchor="t" bIns="36525" lIns="36525" spcFirstLastPara="1" rIns="36525" wrap="square" tIns="36525">
            <a:noAutofit/>
          </a:bodyPr>
          <a:lstStyle/>
          <a:p>
            <a:pPr indent="0" lvl="0" marL="0" marR="0" rtl="0" algn="l">
              <a:spcBef>
                <a:spcPts val="0"/>
              </a:spcBef>
              <a:spcAft>
                <a:spcPts val="0"/>
              </a:spcAft>
              <a:buClr>
                <a:srgbClr val="3E7CF0"/>
              </a:buClr>
              <a:buSzPts val="1618"/>
              <a:buFont typeface="Arial"/>
              <a:buNone/>
            </a:pPr>
            <a:r>
              <a:rPr b="1" i="0" lang="en-US" sz="3600" u="none" cap="none" strike="noStrike">
                <a:solidFill>
                  <a:srgbClr val="FFDC03"/>
                </a:solidFill>
                <a:latin typeface="Arial"/>
                <a:ea typeface="Arial"/>
                <a:cs typeface="Arial"/>
                <a:sym typeface="Arial"/>
              </a:rPr>
              <a:t>WARMTH · INTENTIONS</a:t>
            </a:r>
            <a:endParaRPr b="0" i="0" sz="3600" u="none" cap="none" strike="noStrike">
              <a:solidFill>
                <a:srgbClr val="FFDC03"/>
              </a:solidFill>
              <a:latin typeface="Calibri"/>
              <a:ea typeface="Calibri"/>
              <a:cs typeface="Calibri"/>
              <a:sym typeface="Calibri"/>
            </a:endParaRPr>
          </a:p>
        </p:txBody>
      </p:sp>
      <p:sp>
        <p:nvSpPr>
          <p:cNvPr id="45" name="Google Shape;45;p5"/>
          <p:cNvSpPr/>
          <p:nvPr/>
        </p:nvSpPr>
        <p:spPr>
          <a:xfrm>
            <a:off x="1126300" y="8151674"/>
            <a:ext cx="10880400" cy="1395600"/>
          </a:xfrm>
          <a:prstGeom prst="rect">
            <a:avLst/>
          </a:prstGeom>
          <a:noFill/>
          <a:ln>
            <a:noFill/>
          </a:ln>
        </p:spPr>
        <p:txBody>
          <a:bodyPr anchorCtr="0" anchor="t" bIns="36525" lIns="36525" spcFirstLastPara="1" rIns="36525" wrap="square" tIns="36525">
            <a:noAutofit/>
          </a:bodyPr>
          <a:lstStyle/>
          <a:p>
            <a:pPr indent="0" lvl="0" marL="0" marR="0" rtl="0" algn="l">
              <a:lnSpc>
                <a:spcPct val="96092"/>
              </a:lnSpc>
              <a:spcBef>
                <a:spcPts val="0"/>
              </a:spcBef>
              <a:spcAft>
                <a:spcPts val="0"/>
              </a:spcAft>
              <a:buClr>
                <a:srgbClr val="F6F8FC"/>
              </a:buClr>
              <a:buSzPts val="4098"/>
              <a:buFont typeface="Arial"/>
              <a:buNone/>
            </a:pPr>
            <a:r>
              <a:rPr b="1" lang="en-US" sz="8000">
                <a:solidFill>
                  <a:srgbClr val="F6F8FC"/>
                </a:solidFill>
              </a:rPr>
              <a:t>“</a:t>
            </a:r>
            <a:r>
              <a:rPr b="1" i="0" lang="en-US" sz="8000" u="none" cap="none" strike="noStrike">
                <a:solidFill>
                  <a:srgbClr val="F6F8FC"/>
                </a:solidFill>
                <a:latin typeface="Arial"/>
                <a:ea typeface="Arial"/>
                <a:cs typeface="Arial"/>
                <a:sym typeface="Arial"/>
              </a:rPr>
              <a:t>Are you for me?</a:t>
            </a:r>
            <a:r>
              <a:rPr b="1" lang="en-US" sz="8000">
                <a:solidFill>
                  <a:srgbClr val="F6F8FC"/>
                </a:solidFill>
              </a:rPr>
              <a:t>”</a:t>
            </a:r>
            <a:endParaRPr b="0" i="0" sz="8000" u="none" cap="none" strike="noStrike">
              <a:solidFill>
                <a:schemeClr val="dk1"/>
              </a:solidFill>
              <a:latin typeface="Calibri"/>
              <a:ea typeface="Calibri"/>
              <a:cs typeface="Calibri"/>
              <a:sym typeface="Calibri"/>
            </a:endParaRPr>
          </a:p>
        </p:txBody>
      </p:sp>
      <p:sp>
        <p:nvSpPr>
          <p:cNvPr id="46" name="Google Shape;46;p5"/>
          <p:cNvSpPr/>
          <p:nvPr/>
        </p:nvSpPr>
        <p:spPr>
          <a:xfrm>
            <a:off x="1126300" y="10369630"/>
            <a:ext cx="10769700" cy="4515900"/>
          </a:xfrm>
          <a:prstGeom prst="rect">
            <a:avLst/>
          </a:prstGeom>
          <a:noFill/>
          <a:ln>
            <a:noFill/>
          </a:ln>
        </p:spPr>
        <p:txBody>
          <a:bodyPr anchorCtr="0" anchor="t" bIns="36525" lIns="36525" spcFirstLastPara="1" rIns="36525" wrap="square" tIns="36525">
            <a:noAutofit/>
          </a:bodyPr>
          <a:lstStyle/>
          <a:p>
            <a:pPr indent="0" lvl="0" marL="0" rtl="0" algn="l">
              <a:lnSpc>
                <a:spcPct val="115000"/>
              </a:lnSpc>
              <a:spcBef>
                <a:spcPts val="0"/>
              </a:spcBef>
              <a:spcAft>
                <a:spcPts val="0"/>
              </a:spcAft>
              <a:buClr>
                <a:schemeClr val="dk1"/>
              </a:buClr>
              <a:buSzPts val="1100"/>
              <a:buFont typeface="Arial"/>
              <a:buNone/>
            </a:pPr>
            <a:r>
              <a:rPr lang="en-US" sz="4000">
                <a:solidFill>
                  <a:srgbClr val="F6F8FC"/>
                </a:solidFill>
              </a:rPr>
              <a:t>Kind, friendly, good-natured</a:t>
            </a:r>
            <a:endParaRPr sz="4000">
              <a:solidFill>
                <a:srgbClr val="F6F8FC"/>
              </a:solidFill>
            </a:endParaRPr>
          </a:p>
          <a:p>
            <a:pPr indent="0" lvl="0" marL="0" rtl="0" algn="l">
              <a:lnSpc>
                <a:spcPct val="115000"/>
              </a:lnSpc>
              <a:spcBef>
                <a:spcPts val="0"/>
              </a:spcBef>
              <a:spcAft>
                <a:spcPts val="0"/>
              </a:spcAft>
              <a:buClr>
                <a:schemeClr val="dk1"/>
              </a:buClr>
              <a:buSzPts val="1100"/>
              <a:buFont typeface="Arial"/>
              <a:buNone/>
            </a:pPr>
            <a:r>
              <a:rPr lang="en-US" sz="4000">
                <a:solidFill>
                  <a:srgbClr val="F6F8FC"/>
                </a:solidFill>
              </a:rPr>
              <a:t>Sincere, honest, moral, trustworthy</a:t>
            </a:r>
            <a:endParaRPr sz="4000">
              <a:solidFill>
                <a:srgbClr val="F6F8FC"/>
              </a:solidFill>
            </a:endParaRPr>
          </a:p>
          <a:p>
            <a:pPr indent="0" lvl="0" marL="0" rtl="0" algn="l">
              <a:lnSpc>
                <a:spcPct val="115000"/>
              </a:lnSpc>
              <a:spcBef>
                <a:spcPts val="0"/>
              </a:spcBef>
              <a:spcAft>
                <a:spcPts val="0"/>
              </a:spcAft>
              <a:buClr>
                <a:schemeClr val="dk1"/>
              </a:buClr>
              <a:buSzPts val="1100"/>
              <a:buFont typeface="Arial"/>
              <a:buNone/>
            </a:pPr>
            <a:r>
              <a:rPr lang="en-US" sz="4000">
                <a:solidFill>
                  <a:srgbClr val="F6F8FC"/>
                </a:solidFill>
              </a:rPr>
              <a:t>Helpful, tolerant, fair, generous, understanding</a:t>
            </a:r>
            <a:endParaRPr sz="4000">
              <a:solidFill>
                <a:srgbClr val="F6F8FC"/>
              </a:solidFill>
            </a:endParaRPr>
          </a:p>
          <a:p>
            <a:pPr indent="0" lvl="0" marL="0" rtl="0" algn="l">
              <a:lnSpc>
                <a:spcPct val="115000"/>
              </a:lnSpc>
              <a:spcBef>
                <a:spcPts val="0"/>
              </a:spcBef>
              <a:spcAft>
                <a:spcPts val="0"/>
              </a:spcAft>
              <a:buClr>
                <a:schemeClr val="dk1"/>
              </a:buClr>
              <a:buSzPts val="1100"/>
              <a:buFont typeface="Arial"/>
              <a:buNone/>
            </a:pPr>
            <a:r>
              <a:rPr lang="en-US" sz="4000">
                <a:solidFill>
                  <a:srgbClr val="F6F8FC"/>
                </a:solidFill>
              </a:rPr>
              <a:t>INTENTIONS</a:t>
            </a:r>
            <a:endParaRPr sz="4000">
              <a:solidFill>
                <a:srgbClr val="F6F8FC"/>
              </a:solidFill>
            </a:endParaRPr>
          </a:p>
          <a:p>
            <a:pPr indent="0" lvl="0" marL="0" marR="0" rtl="0" algn="l">
              <a:lnSpc>
                <a:spcPct val="136400"/>
              </a:lnSpc>
              <a:spcBef>
                <a:spcPts val="0"/>
              </a:spcBef>
              <a:spcAft>
                <a:spcPts val="0"/>
              </a:spcAft>
              <a:buClr>
                <a:srgbClr val="9DA9C2"/>
              </a:buClr>
              <a:buSzPts val="2372"/>
              <a:buFont typeface="Arial"/>
              <a:buNone/>
            </a:pPr>
            <a:r>
              <a:t/>
            </a:r>
            <a:endParaRPr sz="2372">
              <a:solidFill>
                <a:srgbClr val="9DA9C2"/>
              </a:solidFill>
            </a:endParaRPr>
          </a:p>
        </p:txBody>
      </p:sp>
      <p:sp>
        <p:nvSpPr>
          <p:cNvPr id="47" name="Google Shape;47;p5"/>
          <p:cNvSpPr/>
          <p:nvPr/>
        </p:nvSpPr>
        <p:spPr>
          <a:xfrm>
            <a:off x="1181651" y="15103403"/>
            <a:ext cx="10769700" cy="601800"/>
          </a:xfrm>
          <a:prstGeom prst="rect">
            <a:avLst/>
          </a:prstGeom>
          <a:noFill/>
          <a:ln>
            <a:noFill/>
          </a:ln>
        </p:spPr>
        <p:txBody>
          <a:bodyPr anchorCtr="0" anchor="t" bIns="36525" lIns="36525" spcFirstLastPara="1" rIns="36525" wrap="square" tIns="36525">
            <a:noAutofit/>
          </a:bodyPr>
          <a:lstStyle/>
          <a:p>
            <a:pPr indent="0" lvl="0" marL="0" marR="0" rtl="0" algn="l">
              <a:lnSpc>
                <a:spcPct val="132558"/>
              </a:lnSpc>
              <a:spcBef>
                <a:spcPts val="0"/>
              </a:spcBef>
              <a:spcAft>
                <a:spcPts val="0"/>
              </a:spcAft>
              <a:buClr>
                <a:srgbClr val="6A768F"/>
              </a:buClr>
              <a:buSzPts val="2049"/>
              <a:buFont typeface="Arial"/>
              <a:buNone/>
            </a:pPr>
            <a:r>
              <a:rPr b="1" i="0" lang="en-US" sz="3600" u="none" cap="none" strike="noStrike">
                <a:solidFill>
                  <a:srgbClr val="F6F8FC"/>
                </a:solidFill>
              </a:rPr>
              <a:t>Read through tone, empathy, staying present.</a:t>
            </a:r>
            <a:endParaRPr b="1" i="0" sz="3600" u="none" cap="none" strike="noStrike">
              <a:solidFill>
                <a:srgbClr val="F6F8FC"/>
              </a:solidFill>
              <a:latin typeface="Calibri"/>
              <a:ea typeface="Calibri"/>
              <a:cs typeface="Calibri"/>
              <a:sym typeface="Calibri"/>
            </a:endParaRPr>
          </a:p>
        </p:txBody>
      </p:sp>
      <p:pic>
        <p:nvPicPr>
          <p:cNvPr descr="preencoded.png" id="48" name="Google Shape;48;p5"/>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53" name="Shape 53"/>
        <p:cNvGrpSpPr/>
        <p:nvPr/>
      </p:nvGrpSpPr>
      <p:grpSpPr>
        <a:xfrm>
          <a:off x="0" y="0"/>
          <a:ext cx="0" cy="0"/>
          <a:chOff x="0" y="0"/>
          <a:chExt cx="0" cy="0"/>
        </a:xfrm>
      </p:grpSpPr>
      <p:sp>
        <p:nvSpPr>
          <p:cNvPr id="54" name="Google Shape;54;p6"/>
          <p:cNvSpPr/>
          <p:nvPr/>
        </p:nvSpPr>
        <p:spPr>
          <a:xfrm>
            <a:off x="0" y="0"/>
            <a:ext cx="12801600" cy="1644030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6"/>
          <p:cNvSpPr/>
          <p:nvPr/>
        </p:nvSpPr>
        <p:spPr>
          <a:xfrm>
            <a:off x="606463" y="6999775"/>
            <a:ext cx="11588700" cy="9173400"/>
          </a:xfrm>
          <a:prstGeom prst="rect">
            <a:avLst/>
          </a:prstGeom>
          <a:solidFill>
            <a:srgbClr val="17274B"/>
          </a:solidFill>
          <a:ln>
            <a:noFill/>
          </a:ln>
        </p:spPr>
        <p:txBody>
          <a:bodyPr anchorCtr="0" anchor="ctr" bIns="131450" lIns="131450" spcFirstLastPara="1" rIns="131450" wrap="square" tIns="131450">
            <a:noAutofit/>
          </a:bodyPr>
          <a:lstStyle/>
          <a:p>
            <a:pPr indent="0" lvl="0" marL="0" rtl="0" algn="l">
              <a:spcBef>
                <a:spcPts val="0"/>
              </a:spcBef>
              <a:spcAft>
                <a:spcPts val="0"/>
              </a:spcAft>
              <a:buNone/>
            </a:pPr>
            <a:r>
              <a:t/>
            </a:r>
            <a:endParaRPr/>
          </a:p>
        </p:txBody>
      </p:sp>
      <p:sp>
        <p:nvSpPr>
          <p:cNvPr id="56" name="Google Shape;56;p6"/>
          <p:cNvSpPr/>
          <p:nvPr/>
        </p:nvSpPr>
        <p:spPr>
          <a:xfrm>
            <a:off x="1126313" y="7584984"/>
            <a:ext cx="7336200" cy="601800"/>
          </a:xfrm>
          <a:prstGeom prst="rect">
            <a:avLst/>
          </a:prstGeom>
          <a:noFill/>
          <a:ln>
            <a:noFill/>
          </a:ln>
        </p:spPr>
        <p:txBody>
          <a:bodyPr anchorCtr="0" anchor="t" bIns="36525" lIns="36525" spcFirstLastPara="1" rIns="36525" wrap="square" tIns="36525">
            <a:noAutofit/>
          </a:bodyPr>
          <a:lstStyle/>
          <a:p>
            <a:pPr indent="0" lvl="0" marL="0" marR="0" rtl="0" algn="l">
              <a:spcBef>
                <a:spcPts val="0"/>
              </a:spcBef>
              <a:spcAft>
                <a:spcPts val="0"/>
              </a:spcAft>
              <a:buClr>
                <a:srgbClr val="3E7CF0"/>
              </a:buClr>
              <a:buSzPts val="1618"/>
              <a:buFont typeface="Arial"/>
              <a:buNone/>
            </a:pPr>
            <a:r>
              <a:rPr b="1" lang="en-US" sz="3600">
                <a:solidFill>
                  <a:srgbClr val="FFDC03"/>
                </a:solidFill>
              </a:rPr>
              <a:t>COMPETENCE</a:t>
            </a:r>
            <a:r>
              <a:rPr b="1" i="0" lang="en-US" sz="3600" u="none" cap="none" strike="noStrike">
                <a:solidFill>
                  <a:srgbClr val="FFDC03"/>
                </a:solidFill>
                <a:latin typeface="Arial"/>
                <a:ea typeface="Arial"/>
                <a:cs typeface="Arial"/>
                <a:sym typeface="Arial"/>
              </a:rPr>
              <a:t> · </a:t>
            </a:r>
            <a:r>
              <a:rPr b="1" lang="en-US" sz="3600">
                <a:solidFill>
                  <a:srgbClr val="FFDC03"/>
                </a:solidFill>
              </a:rPr>
              <a:t>ABILITY</a:t>
            </a:r>
            <a:endParaRPr b="0" i="0" sz="3600" u="none" cap="none" strike="noStrike">
              <a:solidFill>
                <a:srgbClr val="FFDC03"/>
              </a:solidFill>
              <a:latin typeface="Calibri"/>
              <a:ea typeface="Calibri"/>
              <a:cs typeface="Calibri"/>
              <a:sym typeface="Calibri"/>
            </a:endParaRPr>
          </a:p>
        </p:txBody>
      </p:sp>
      <p:sp>
        <p:nvSpPr>
          <p:cNvPr id="57" name="Google Shape;57;p6"/>
          <p:cNvSpPr/>
          <p:nvPr/>
        </p:nvSpPr>
        <p:spPr>
          <a:xfrm>
            <a:off x="1032125" y="8186775"/>
            <a:ext cx="11068800" cy="2522700"/>
          </a:xfrm>
          <a:prstGeom prst="rect">
            <a:avLst/>
          </a:prstGeom>
          <a:noFill/>
          <a:ln>
            <a:noFill/>
          </a:ln>
        </p:spPr>
        <p:txBody>
          <a:bodyPr anchorCtr="0" anchor="t" bIns="36525" lIns="36525" spcFirstLastPara="1" rIns="36525" wrap="square" tIns="36525">
            <a:noAutofit/>
          </a:bodyPr>
          <a:lstStyle/>
          <a:p>
            <a:pPr indent="0" lvl="0" marL="0" marR="0" rtl="0" algn="l">
              <a:lnSpc>
                <a:spcPct val="96092"/>
              </a:lnSpc>
              <a:spcBef>
                <a:spcPts val="0"/>
              </a:spcBef>
              <a:spcAft>
                <a:spcPts val="0"/>
              </a:spcAft>
              <a:buClr>
                <a:srgbClr val="F6F8FC"/>
              </a:buClr>
              <a:buSzPts val="4098"/>
              <a:buFont typeface="Arial"/>
              <a:buNone/>
            </a:pPr>
            <a:r>
              <a:rPr b="1" lang="en-US" sz="8000">
                <a:solidFill>
                  <a:srgbClr val="F6F8FC"/>
                </a:solidFill>
              </a:rPr>
              <a:t>“Do you know your stuff?”</a:t>
            </a:r>
            <a:endParaRPr b="0" i="0" sz="8000" u="none" cap="none" strike="noStrike">
              <a:solidFill>
                <a:schemeClr val="dk1"/>
              </a:solidFill>
              <a:latin typeface="Calibri"/>
              <a:ea typeface="Calibri"/>
              <a:cs typeface="Calibri"/>
              <a:sym typeface="Calibri"/>
            </a:endParaRPr>
          </a:p>
        </p:txBody>
      </p:sp>
      <p:sp>
        <p:nvSpPr>
          <p:cNvPr id="58" name="Google Shape;58;p6"/>
          <p:cNvSpPr/>
          <p:nvPr/>
        </p:nvSpPr>
        <p:spPr>
          <a:xfrm>
            <a:off x="1032125" y="10696525"/>
            <a:ext cx="11068800" cy="3768000"/>
          </a:xfrm>
          <a:prstGeom prst="rect">
            <a:avLst/>
          </a:prstGeom>
          <a:noFill/>
          <a:ln>
            <a:noFill/>
          </a:ln>
        </p:spPr>
        <p:txBody>
          <a:bodyPr anchorCtr="0" anchor="t" bIns="36525" lIns="36525" spcFirstLastPara="1" rIns="36525" wrap="square" tIns="36525">
            <a:noAutofit/>
          </a:bodyPr>
          <a:lstStyle/>
          <a:p>
            <a:pPr indent="0" lvl="0" marL="0" rtl="0" algn="l">
              <a:lnSpc>
                <a:spcPct val="115000"/>
              </a:lnSpc>
              <a:spcBef>
                <a:spcPts val="0"/>
              </a:spcBef>
              <a:spcAft>
                <a:spcPts val="0"/>
              </a:spcAft>
              <a:buClr>
                <a:schemeClr val="dk1"/>
              </a:buClr>
              <a:buSzPts val="1100"/>
              <a:buFont typeface="Arial"/>
              <a:buNone/>
            </a:pPr>
            <a:r>
              <a:rPr lang="en-US" sz="4000">
                <a:solidFill>
                  <a:srgbClr val="F6F8FC"/>
                </a:solidFill>
              </a:rPr>
              <a:t>Efficient, capable, skillful, clever, knowledgeable</a:t>
            </a:r>
            <a:endParaRPr sz="4000">
              <a:solidFill>
                <a:srgbClr val="F6F8FC"/>
              </a:solidFill>
            </a:endParaRPr>
          </a:p>
          <a:p>
            <a:pPr indent="0" lvl="0" marL="0" rtl="0" algn="l">
              <a:lnSpc>
                <a:spcPct val="115000"/>
              </a:lnSpc>
              <a:spcBef>
                <a:spcPts val="0"/>
              </a:spcBef>
              <a:spcAft>
                <a:spcPts val="0"/>
              </a:spcAft>
              <a:buClr>
                <a:schemeClr val="dk1"/>
              </a:buClr>
              <a:buSzPts val="1100"/>
              <a:buFont typeface="Arial"/>
              <a:buNone/>
            </a:pPr>
            <a:r>
              <a:rPr lang="en-US" sz="4000">
                <a:solidFill>
                  <a:srgbClr val="F6F8FC"/>
                </a:solidFill>
              </a:rPr>
              <a:t>Confidence, appearance of ability to carry out their work</a:t>
            </a:r>
            <a:endParaRPr sz="4000">
              <a:solidFill>
                <a:srgbClr val="F6F8FC"/>
              </a:solidFill>
            </a:endParaRPr>
          </a:p>
        </p:txBody>
      </p:sp>
      <p:sp>
        <p:nvSpPr>
          <p:cNvPr id="59" name="Google Shape;59;p6"/>
          <p:cNvSpPr/>
          <p:nvPr/>
        </p:nvSpPr>
        <p:spPr>
          <a:xfrm>
            <a:off x="1181675" y="14464522"/>
            <a:ext cx="10769700" cy="1262700"/>
          </a:xfrm>
          <a:prstGeom prst="rect">
            <a:avLst/>
          </a:prstGeom>
          <a:noFill/>
          <a:ln>
            <a:noFill/>
          </a:ln>
        </p:spPr>
        <p:txBody>
          <a:bodyPr anchorCtr="0" anchor="t" bIns="36525" lIns="36525" spcFirstLastPara="1" rIns="36525" wrap="square" tIns="36525">
            <a:noAutofit/>
          </a:bodyPr>
          <a:lstStyle/>
          <a:p>
            <a:pPr indent="0" lvl="0" marL="0" rtl="0" algn="l">
              <a:lnSpc>
                <a:spcPct val="132558"/>
              </a:lnSpc>
              <a:spcBef>
                <a:spcPts val="0"/>
              </a:spcBef>
              <a:spcAft>
                <a:spcPts val="0"/>
              </a:spcAft>
              <a:buClr>
                <a:schemeClr val="dk1"/>
              </a:buClr>
              <a:buSzPts val="1100"/>
              <a:buFont typeface="Arial"/>
              <a:buNone/>
            </a:pPr>
            <a:r>
              <a:rPr b="1" lang="en-US" sz="3600">
                <a:solidFill>
                  <a:srgbClr val="F6F8FC"/>
                </a:solidFill>
              </a:rPr>
              <a:t>Read through answers, confidence, follow-through.</a:t>
            </a:r>
            <a:endParaRPr b="1" sz="3600">
              <a:solidFill>
                <a:srgbClr val="F6F8FC"/>
              </a:solidFill>
            </a:endParaRPr>
          </a:p>
          <a:p>
            <a:pPr indent="0" lvl="0" marL="0" rtl="0" algn="l">
              <a:lnSpc>
                <a:spcPct val="132558"/>
              </a:lnSpc>
              <a:spcBef>
                <a:spcPts val="0"/>
              </a:spcBef>
              <a:spcAft>
                <a:spcPts val="0"/>
              </a:spcAft>
              <a:buClr>
                <a:schemeClr val="dk1"/>
              </a:buClr>
              <a:buSzPts val="1100"/>
              <a:buFont typeface="Arial"/>
              <a:buNone/>
            </a:pPr>
            <a:r>
              <a:t/>
            </a:r>
            <a:endParaRPr b="1" sz="3600">
              <a:solidFill>
                <a:srgbClr val="F6F8FC"/>
              </a:solidFill>
            </a:endParaRPr>
          </a:p>
          <a:p>
            <a:pPr indent="0" lvl="0" marL="0" marR="0" rtl="0" algn="l">
              <a:lnSpc>
                <a:spcPct val="132558"/>
              </a:lnSpc>
              <a:spcBef>
                <a:spcPts val="0"/>
              </a:spcBef>
              <a:spcAft>
                <a:spcPts val="0"/>
              </a:spcAft>
              <a:buClr>
                <a:srgbClr val="6A768F"/>
              </a:buClr>
              <a:buSzPts val="2049"/>
              <a:buFont typeface="Arial"/>
              <a:buNone/>
            </a:pPr>
            <a:r>
              <a:t/>
            </a:r>
            <a:endParaRPr b="1" sz="3600">
              <a:solidFill>
                <a:srgbClr val="F6F8FC"/>
              </a:solidFill>
            </a:endParaRPr>
          </a:p>
        </p:txBody>
      </p:sp>
      <p:pic>
        <p:nvPicPr>
          <p:cNvPr descr="preencoded.png" id="60" name="Google Shape;60;p6"/>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65" name="Shape 65"/>
        <p:cNvGrpSpPr/>
        <p:nvPr/>
      </p:nvGrpSpPr>
      <p:grpSpPr>
        <a:xfrm>
          <a:off x="0" y="0"/>
          <a:ext cx="0" cy="0"/>
          <a:chOff x="0" y="0"/>
          <a:chExt cx="0" cy="0"/>
        </a:xfrm>
      </p:grpSpPr>
      <p:sp>
        <p:nvSpPr>
          <p:cNvPr id="66" name="Google Shape;66;p7"/>
          <p:cNvSpPr/>
          <p:nvPr/>
        </p:nvSpPr>
        <p:spPr>
          <a:xfrm>
            <a:off x="0" y="0"/>
            <a:ext cx="12801600" cy="1644015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7"/>
          <p:cNvSpPr/>
          <p:nvPr/>
        </p:nvSpPr>
        <p:spPr>
          <a:xfrm rot="-5400000">
            <a:off x="-3539655" y="8307588"/>
            <a:ext cx="7347900" cy="270300"/>
          </a:xfrm>
          <a:prstGeom prst="rect">
            <a:avLst/>
          </a:prstGeom>
          <a:noFill/>
          <a:ln>
            <a:noFill/>
          </a:ln>
        </p:spPr>
        <p:txBody>
          <a:bodyPr anchorCtr="0" anchor="t" bIns="28825" lIns="28825" spcFirstLastPara="1" rIns="28825" wrap="square" tIns="28825">
            <a:noAutofit/>
          </a:bodyPr>
          <a:lstStyle/>
          <a:p>
            <a:pPr indent="0" lvl="0" marL="0" marR="0" rtl="0" algn="l">
              <a:spcBef>
                <a:spcPts val="0"/>
              </a:spcBef>
              <a:spcAft>
                <a:spcPts val="0"/>
              </a:spcAft>
              <a:buClr>
                <a:srgbClr val="9DA9C2"/>
              </a:buClr>
              <a:buSzPts val="1277"/>
              <a:buFont typeface="Arial"/>
              <a:buNone/>
            </a:pPr>
            <a:r>
              <a:rPr b="1" i="0" lang="en-US" sz="3600" u="none" cap="none" strike="noStrike">
                <a:solidFill>
                  <a:srgbClr val="FFDC03"/>
                </a:solidFill>
                <a:latin typeface="Arial"/>
                <a:ea typeface="Arial"/>
                <a:cs typeface="Arial"/>
                <a:sym typeface="Arial"/>
              </a:rPr>
              <a:t>← WARMTH →</a:t>
            </a:r>
            <a:endParaRPr b="0" i="0" sz="3600" u="none" cap="none" strike="noStrike">
              <a:solidFill>
                <a:srgbClr val="FFDC03"/>
              </a:solidFill>
              <a:latin typeface="Calibri"/>
              <a:ea typeface="Calibri"/>
              <a:cs typeface="Calibri"/>
              <a:sym typeface="Calibri"/>
            </a:endParaRPr>
          </a:p>
        </p:txBody>
      </p:sp>
      <p:sp>
        <p:nvSpPr>
          <p:cNvPr id="68" name="Google Shape;68;p7"/>
          <p:cNvSpPr/>
          <p:nvPr/>
        </p:nvSpPr>
        <p:spPr>
          <a:xfrm>
            <a:off x="592956" y="5062699"/>
            <a:ext cx="5892600" cy="5303400"/>
          </a:xfrm>
          <a:prstGeom prst="rect">
            <a:avLst/>
          </a:prstGeom>
          <a:solidFill>
            <a:srgbClr val="3E7CF0"/>
          </a:solidFill>
          <a:ln>
            <a:noFill/>
          </a:ln>
        </p:spPr>
        <p:txBody>
          <a:bodyPr anchorCtr="0" anchor="ctr" bIns="103775" lIns="103775" spcFirstLastPara="1" rIns="103775" wrap="square" tIns="103775">
            <a:noAutofit/>
          </a:bodyPr>
          <a:lstStyle/>
          <a:p>
            <a:pPr indent="0" lvl="0" marL="0" rtl="0" algn="l">
              <a:spcBef>
                <a:spcPts val="0"/>
              </a:spcBef>
              <a:spcAft>
                <a:spcPts val="0"/>
              </a:spcAft>
              <a:buNone/>
            </a:pPr>
            <a:r>
              <a:t/>
            </a:r>
            <a:endParaRPr>
              <a:solidFill>
                <a:srgbClr val="3E7CF0"/>
              </a:solidFill>
            </a:endParaRPr>
          </a:p>
        </p:txBody>
      </p:sp>
      <p:sp>
        <p:nvSpPr>
          <p:cNvPr id="69" name="Google Shape;69;p7"/>
          <p:cNvSpPr/>
          <p:nvPr/>
        </p:nvSpPr>
        <p:spPr>
          <a:xfrm>
            <a:off x="1003832" y="5495200"/>
            <a:ext cx="5578200" cy="243300"/>
          </a:xfrm>
          <a:prstGeom prst="rect">
            <a:avLst/>
          </a:prstGeom>
          <a:noFill/>
          <a:ln>
            <a:noFill/>
          </a:ln>
        </p:spPr>
        <p:txBody>
          <a:bodyPr anchorCtr="0" anchor="t" bIns="28825" lIns="28825" spcFirstLastPara="1" rIns="28825" wrap="square" tIns="28825">
            <a:noAutofit/>
          </a:bodyPr>
          <a:lstStyle/>
          <a:p>
            <a:pPr indent="0" lvl="0" marL="0" marR="0" rtl="0" algn="l">
              <a:spcBef>
                <a:spcPts val="0"/>
              </a:spcBef>
              <a:spcAft>
                <a:spcPts val="0"/>
              </a:spcAft>
              <a:buClr>
                <a:srgbClr val="6A768F"/>
              </a:buClr>
              <a:buSzPts val="1362"/>
              <a:buFont typeface="Arial"/>
              <a:buNone/>
            </a:pPr>
            <a:r>
              <a:rPr b="1" i="0" lang="en-US" sz="2500" u="none" cap="none" strike="noStrike">
                <a:solidFill>
                  <a:srgbClr val="F6F8FC"/>
                </a:solidFill>
                <a:latin typeface="Arial"/>
                <a:ea typeface="Arial"/>
                <a:cs typeface="Arial"/>
                <a:sym typeface="Arial"/>
              </a:rPr>
              <a:t>WARM · INCOMPETENT</a:t>
            </a:r>
            <a:endParaRPr b="0" i="0" sz="2500" u="none" cap="none" strike="noStrike">
              <a:solidFill>
                <a:srgbClr val="F6F8FC"/>
              </a:solidFill>
              <a:latin typeface="Calibri"/>
              <a:ea typeface="Calibri"/>
              <a:cs typeface="Calibri"/>
              <a:sym typeface="Calibri"/>
            </a:endParaRPr>
          </a:p>
        </p:txBody>
      </p:sp>
      <p:sp>
        <p:nvSpPr>
          <p:cNvPr id="70" name="Google Shape;70;p7"/>
          <p:cNvSpPr/>
          <p:nvPr/>
        </p:nvSpPr>
        <p:spPr>
          <a:xfrm>
            <a:off x="1003832" y="6437761"/>
            <a:ext cx="5223300" cy="951600"/>
          </a:xfrm>
          <a:prstGeom prst="rect">
            <a:avLst/>
          </a:prstGeom>
          <a:noFill/>
          <a:ln>
            <a:noFill/>
          </a:ln>
        </p:spPr>
        <p:txBody>
          <a:bodyPr anchorCtr="0" anchor="t" bIns="28825" lIns="28825" spcFirstLastPara="1" rIns="28825" wrap="square" tIns="28825">
            <a:noAutofit/>
          </a:bodyPr>
          <a:lstStyle/>
          <a:p>
            <a:pPr indent="0" lvl="0" marL="0" marR="0" rtl="0" algn="l">
              <a:lnSpc>
                <a:spcPct val="91304"/>
              </a:lnSpc>
              <a:spcBef>
                <a:spcPts val="0"/>
              </a:spcBef>
              <a:spcAft>
                <a:spcPts val="0"/>
              </a:spcAft>
              <a:buClr>
                <a:srgbClr val="9DA9C2"/>
              </a:buClr>
              <a:buSzPts val="3406"/>
              <a:buFont typeface="Arial"/>
              <a:buNone/>
            </a:pPr>
            <a:r>
              <a:rPr b="1" i="0" lang="en-US" sz="3606" u="none" cap="none" strike="noStrike">
                <a:solidFill>
                  <a:srgbClr val="F6F8FC"/>
                </a:solidFill>
                <a:latin typeface="Arial"/>
                <a:ea typeface="Arial"/>
                <a:cs typeface="Arial"/>
                <a:sym typeface="Arial"/>
              </a:rPr>
              <a:t>Sympathy &amp; Neglect</a:t>
            </a:r>
            <a:endParaRPr b="0" i="0" sz="3606" u="none" cap="none" strike="noStrike">
              <a:solidFill>
                <a:srgbClr val="F6F8FC"/>
              </a:solidFill>
              <a:latin typeface="Calibri"/>
              <a:ea typeface="Calibri"/>
              <a:cs typeface="Calibri"/>
              <a:sym typeface="Calibri"/>
            </a:endParaRPr>
          </a:p>
        </p:txBody>
      </p:sp>
      <p:sp>
        <p:nvSpPr>
          <p:cNvPr id="71" name="Google Shape;71;p7"/>
          <p:cNvSpPr/>
          <p:nvPr/>
        </p:nvSpPr>
        <p:spPr>
          <a:xfrm>
            <a:off x="1003825" y="8963681"/>
            <a:ext cx="5578200" cy="1402500"/>
          </a:xfrm>
          <a:prstGeom prst="rect">
            <a:avLst/>
          </a:prstGeom>
          <a:noFill/>
          <a:ln>
            <a:noFill/>
          </a:ln>
        </p:spPr>
        <p:txBody>
          <a:bodyPr anchorCtr="0" anchor="t" bIns="28825" lIns="28825" spcFirstLastPara="1" rIns="28825" wrap="square" tIns="28825">
            <a:noAutofit/>
          </a:bodyPr>
          <a:lstStyle/>
          <a:p>
            <a:pPr indent="0" lvl="0" marL="0" marR="0" rtl="0" algn="l">
              <a:lnSpc>
                <a:spcPct val="124444"/>
              </a:lnSpc>
              <a:spcBef>
                <a:spcPts val="0"/>
              </a:spcBef>
              <a:spcAft>
                <a:spcPts val="0"/>
              </a:spcAft>
              <a:buClr>
                <a:srgbClr val="6A768F"/>
              </a:buClr>
              <a:buSzPts val="1703"/>
              <a:buFont typeface="Arial"/>
              <a:buNone/>
            </a:pPr>
            <a:r>
              <a:rPr b="0" i="0" lang="en-US" sz="3000" u="none" cap="none" strike="noStrike">
                <a:solidFill>
                  <a:srgbClr val="F6F8FC"/>
                </a:solidFill>
                <a:latin typeface="Arial"/>
                <a:ea typeface="Arial"/>
                <a:cs typeface="Arial"/>
                <a:sym typeface="Arial"/>
              </a:rPr>
              <a:t>Lovely people. Nobody trusts them with anything.</a:t>
            </a:r>
            <a:endParaRPr b="0" i="0" sz="3000" u="none" cap="none" strike="noStrike">
              <a:solidFill>
                <a:srgbClr val="F6F8FC"/>
              </a:solidFill>
              <a:latin typeface="Calibri"/>
              <a:ea typeface="Calibri"/>
              <a:cs typeface="Calibri"/>
              <a:sym typeface="Calibri"/>
            </a:endParaRPr>
          </a:p>
        </p:txBody>
      </p:sp>
      <p:sp>
        <p:nvSpPr>
          <p:cNvPr id="72" name="Google Shape;72;p7"/>
          <p:cNvSpPr/>
          <p:nvPr/>
        </p:nvSpPr>
        <p:spPr>
          <a:xfrm>
            <a:off x="6637154" y="5062699"/>
            <a:ext cx="5892600" cy="5303400"/>
          </a:xfrm>
          <a:prstGeom prst="rect">
            <a:avLst/>
          </a:prstGeom>
          <a:solidFill>
            <a:srgbClr val="FFDC03"/>
          </a:solidFill>
          <a:ln>
            <a:noFill/>
          </a:ln>
        </p:spPr>
        <p:txBody>
          <a:bodyPr anchorCtr="0" anchor="ctr" bIns="103775" lIns="103775" spcFirstLastPara="1" rIns="103775" wrap="square" tIns="103775">
            <a:noAutofit/>
          </a:bodyPr>
          <a:lstStyle/>
          <a:p>
            <a:pPr indent="0" lvl="0" marL="0" rtl="0" algn="l">
              <a:spcBef>
                <a:spcPts val="0"/>
              </a:spcBef>
              <a:spcAft>
                <a:spcPts val="0"/>
              </a:spcAft>
              <a:buNone/>
            </a:pPr>
            <a:r>
              <a:t/>
            </a:r>
            <a:endParaRPr/>
          </a:p>
        </p:txBody>
      </p:sp>
      <p:sp>
        <p:nvSpPr>
          <p:cNvPr id="73" name="Google Shape;73;p7"/>
          <p:cNvSpPr/>
          <p:nvPr/>
        </p:nvSpPr>
        <p:spPr>
          <a:xfrm>
            <a:off x="7048030" y="5495200"/>
            <a:ext cx="5578200" cy="243300"/>
          </a:xfrm>
          <a:prstGeom prst="rect">
            <a:avLst/>
          </a:prstGeom>
          <a:noFill/>
          <a:ln>
            <a:noFill/>
          </a:ln>
        </p:spPr>
        <p:txBody>
          <a:bodyPr anchorCtr="0" anchor="t" bIns="28825" lIns="28825" spcFirstLastPara="1" rIns="28825" wrap="square" tIns="28825">
            <a:noAutofit/>
          </a:bodyPr>
          <a:lstStyle/>
          <a:p>
            <a:pPr indent="0" lvl="0" marL="0" marR="0" rtl="0" algn="l">
              <a:spcBef>
                <a:spcPts val="0"/>
              </a:spcBef>
              <a:spcAft>
                <a:spcPts val="0"/>
              </a:spcAft>
              <a:buClr>
                <a:srgbClr val="C9DBFB"/>
              </a:buClr>
              <a:buSzPts val="1362"/>
              <a:buFont typeface="Arial"/>
              <a:buNone/>
            </a:pPr>
            <a:r>
              <a:rPr b="1" i="0" lang="en-US" sz="2500" u="none" cap="none" strike="noStrike">
                <a:solidFill>
                  <a:srgbClr val="17274B"/>
                </a:solidFill>
                <a:latin typeface="Arial"/>
                <a:ea typeface="Arial"/>
                <a:cs typeface="Arial"/>
                <a:sym typeface="Arial"/>
              </a:rPr>
              <a:t>WARM · COMPETENT</a:t>
            </a:r>
            <a:endParaRPr b="0" i="0" sz="2500" u="none" cap="none" strike="noStrike">
              <a:solidFill>
                <a:srgbClr val="17274B"/>
              </a:solidFill>
              <a:latin typeface="Calibri"/>
              <a:ea typeface="Calibri"/>
              <a:cs typeface="Calibri"/>
              <a:sym typeface="Calibri"/>
            </a:endParaRPr>
          </a:p>
        </p:txBody>
      </p:sp>
      <p:sp>
        <p:nvSpPr>
          <p:cNvPr id="74" name="Google Shape;74;p7"/>
          <p:cNvSpPr/>
          <p:nvPr/>
        </p:nvSpPr>
        <p:spPr>
          <a:xfrm>
            <a:off x="7048030" y="6437761"/>
            <a:ext cx="5223300" cy="951600"/>
          </a:xfrm>
          <a:prstGeom prst="rect">
            <a:avLst/>
          </a:prstGeom>
          <a:noFill/>
          <a:ln>
            <a:noFill/>
          </a:ln>
        </p:spPr>
        <p:txBody>
          <a:bodyPr anchorCtr="0" anchor="t" bIns="28825" lIns="28825" spcFirstLastPara="1" rIns="28825" wrap="square" tIns="28825">
            <a:noAutofit/>
          </a:bodyPr>
          <a:lstStyle/>
          <a:p>
            <a:pPr indent="0" lvl="0" marL="0" marR="0" rtl="0" algn="l">
              <a:lnSpc>
                <a:spcPct val="91304"/>
              </a:lnSpc>
              <a:spcBef>
                <a:spcPts val="0"/>
              </a:spcBef>
              <a:spcAft>
                <a:spcPts val="0"/>
              </a:spcAft>
              <a:buClr>
                <a:srgbClr val="FFFFFF"/>
              </a:buClr>
              <a:buSzPts val="3406"/>
              <a:buFont typeface="Arial"/>
              <a:buNone/>
            </a:pPr>
            <a:r>
              <a:rPr b="1" i="0" lang="en-US" sz="3406" u="none" cap="none" strike="noStrike">
                <a:solidFill>
                  <a:srgbClr val="17274B"/>
                </a:solidFill>
                <a:latin typeface="Arial"/>
                <a:ea typeface="Arial"/>
                <a:cs typeface="Arial"/>
                <a:sym typeface="Arial"/>
              </a:rPr>
              <a:t>Admiration &amp; Loyalty</a:t>
            </a:r>
            <a:endParaRPr b="0" i="0" sz="3406" u="none" cap="none" strike="noStrike">
              <a:solidFill>
                <a:srgbClr val="17274B"/>
              </a:solidFill>
              <a:latin typeface="Calibri"/>
              <a:ea typeface="Calibri"/>
              <a:cs typeface="Calibri"/>
              <a:sym typeface="Calibri"/>
            </a:endParaRPr>
          </a:p>
        </p:txBody>
      </p:sp>
      <p:sp>
        <p:nvSpPr>
          <p:cNvPr id="75" name="Google Shape;75;p7"/>
          <p:cNvSpPr/>
          <p:nvPr/>
        </p:nvSpPr>
        <p:spPr>
          <a:xfrm>
            <a:off x="7048025" y="8963675"/>
            <a:ext cx="4981800" cy="1402500"/>
          </a:xfrm>
          <a:prstGeom prst="rect">
            <a:avLst/>
          </a:prstGeom>
          <a:noFill/>
          <a:ln>
            <a:noFill/>
          </a:ln>
        </p:spPr>
        <p:txBody>
          <a:bodyPr anchorCtr="0" anchor="t" bIns="28825" lIns="28825" spcFirstLastPara="1" rIns="28825" wrap="square" tIns="28825">
            <a:noAutofit/>
          </a:bodyPr>
          <a:lstStyle/>
          <a:p>
            <a:pPr indent="0" lvl="0" marL="0" marR="0" rtl="0" algn="l">
              <a:lnSpc>
                <a:spcPct val="124444"/>
              </a:lnSpc>
              <a:spcBef>
                <a:spcPts val="0"/>
              </a:spcBef>
              <a:spcAft>
                <a:spcPts val="0"/>
              </a:spcAft>
              <a:buClr>
                <a:srgbClr val="DCE8FD"/>
              </a:buClr>
              <a:buSzPts val="1703"/>
              <a:buFont typeface="Arial"/>
              <a:buNone/>
            </a:pPr>
            <a:r>
              <a:rPr b="0" i="0" lang="en-US" sz="3000" u="none" cap="none" strike="noStrike">
                <a:solidFill>
                  <a:srgbClr val="17274B"/>
                </a:solidFill>
                <a:latin typeface="Arial"/>
                <a:ea typeface="Arial"/>
                <a:cs typeface="Arial"/>
                <a:sym typeface="Arial"/>
              </a:rPr>
              <a:t>The only combination that earns trust.</a:t>
            </a:r>
            <a:endParaRPr b="0" i="0" sz="3000" u="none" cap="none" strike="noStrike">
              <a:solidFill>
                <a:srgbClr val="17274B"/>
              </a:solidFill>
              <a:latin typeface="Calibri"/>
              <a:ea typeface="Calibri"/>
              <a:cs typeface="Calibri"/>
              <a:sym typeface="Calibri"/>
            </a:endParaRPr>
          </a:p>
        </p:txBody>
      </p:sp>
      <p:sp>
        <p:nvSpPr>
          <p:cNvPr id="76" name="Google Shape;76;p7"/>
          <p:cNvSpPr/>
          <p:nvPr/>
        </p:nvSpPr>
        <p:spPr>
          <a:xfrm>
            <a:off x="592956" y="10517614"/>
            <a:ext cx="5892600" cy="5303400"/>
          </a:xfrm>
          <a:prstGeom prst="rect">
            <a:avLst/>
          </a:prstGeom>
          <a:solidFill>
            <a:srgbClr val="17274B"/>
          </a:solidFill>
          <a:ln>
            <a:noFill/>
          </a:ln>
        </p:spPr>
        <p:txBody>
          <a:bodyPr anchorCtr="0" anchor="ctr" bIns="103775" lIns="103775" spcFirstLastPara="1" rIns="103775" wrap="square" tIns="103775">
            <a:noAutofit/>
          </a:bodyPr>
          <a:lstStyle/>
          <a:p>
            <a:pPr indent="0" lvl="0" marL="0" rtl="0" algn="l">
              <a:spcBef>
                <a:spcPts val="0"/>
              </a:spcBef>
              <a:spcAft>
                <a:spcPts val="0"/>
              </a:spcAft>
              <a:buNone/>
            </a:pPr>
            <a:r>
              <a:t/>
            </a:r>
            <a:endParaRPr>
              <a:solidFill>
                <a:srgbClr val="3E7CF0"/>
              </a:solidFill>
            </a:endParaRPr>
          </a:p>
        </p:txBody>
      </p:sp>
      <p:sp>
        <p:nvSpPr>
          <p:cNvPr id="77" name="Google Shape;77;p7"/>
          <p:cNvSpPr/>
          <p:nvPr/>
        </p:nvSpPr>
        <p:spPr>
          <a:xfrm>
            <a:off x="1003832" y="10950115"/>
            <a:ext cx="5578200" cy="243300"/>
          </a:xfrm>
          <a:prstGeom prst="rect">
            <a:avLst/>
          </a:prstGeom>
          <a:noFill/>
          <a:ln>
            <a:noFill/>
          </a:ln>
        </p:spPr>
        <p:txBody>
          <a:bodyPr anchorCtr="0" anchor="t" bIns="28825" lIns="28825" spcFirstLastPara="1" rIns="28825" wrap="square" tIns="28825">
            <a:noAutofit/>
          </a:bodyPr>
          <a:lstStyle/>
          <a:p>
            <a:pPr indent="0" lvl="0" marL="0" marR="0" rtl="0" algn="l">
              <a:spcBef>
                <a:spcPts val="0"/>
              </a:spcBef>
              <a:spcAft>
                <a:spcPts val="0"/>
              </a:spcAft>
              <a:buClr>
                <a:srgbClr val="6A768F"/>
              </a:buClr>
              <a:buSzPts val="1362"/>
              <a:buFont typeface="Arial"/>
              <a:buNone/>
            </a:pPr>
            <a:r>
              <a:rPr b="1" i="0" lang="en-US" sz="2500" u="none" cap="none" strike="noStrike">
                <a:solidFill>
                  <a:srgbClr val="F6F8FC"/>
                </a:solidFill>
                <a:latin typeface="Arial"/>
                <a:ea typeface="Arial"/>
                <a:cs typeface="Arial"/>
                <a:sym typeface="Arial"/>
              </a:rPr>
              <a:t>COLD · INCOMPETENT</a:t>
            </a:r>
            <a:endParaRPr b="0" i="0" sz="2500" u="none" cap="none" strike="noStrike">
              <a:solidFill>
                <a:srgbClr val="F6F8FC"/>
              </a:solidFill>
              <a:latin typeface="Calibri"/>
              <a:ea typeface="Calibri"/>
              <a:cs typeface="Calibri"/>
              <a:sym typeface="Calibri"/>
            </a:endParaRPr>
          </a:p>
        </p:txBody>
      </p:sp>
      <p:sp>
        <p:nvSpPr>
          <p:cNvPr id="78" name="Google Shape;78;p7"/>
          <p:cNvSpPr/>
          <p:nvPr/>
        </p:nvSpPr>
        <p:spPr>
          <a:xfrm>
            <a:off x="1055907" y="11589925"/>
            <a:ext cx="5223300" cy="951600"/>
          </a:xfrm>
          <a:prstGeom prst="rect">
            <a:avLst/>
          </a:prstGeom>
          <a:noFill/>
          <a:ln>
            <a:noFill/>
          </a:ln>
        </p:spPr>
        <p:txBody>
          <a:bodyPr anchorCtr="0" anchor="t" bIns="28825" lIns="28825" spcFirstLastPara="1" rIns="28825" wrap="square" tIns="28825">
            <a:noAutofit/>
          </a:bodyPr>
          <a:lstStyle/>
          <a:p>
            <a:pPr indent="0" lvl="0" marL="0" marR="0" rtl="0" algn="l">
              <a:lnSpc>
                <a:spcPct val="91304"/>
              </a:lnSpc>
              <a:spcBef>
                <a:spcPts val="0"/>
              </a:spcBef>
              <a:spcAft>
                <a:spcPts val="0"/>
              </a:spcAft>
              <a:buClr>
                <a:srgbClr val="9DA9C2"/>
              </a:buClr>
              <a:buSzPts val="3406"/>
              <a:buFont typeface="Arial"/>
              <a:buNone/>
            </a:pPr>
            <a:r>
              <a:rPr b="1" i="0" lang="en-US" sz="3606" u="none" cap="none" strike="noStrike">
                <a:solidFill>
                  <a:srgbClr val="F6F8FC"/>
                </a:solidFill>
                <a:latin typeface="Arial"/>
                <a:ea typeface="Arial"/>
                <a:cs typeface="Arial"/>
                <a:sym typeface="Arial"/>
              </a:rPr>
              <a:t>Contempt &amp; Rejection</a:t>
            </a:r>
            <a:endParaRPr b="0" i="0" sz="3606" u="none" cap="none" strike="noStrike">
              <a:solidFill>
                <a:srgbClr val="F6F8FC"/>
              </a:solidFill>
              <a:latin typeface="Calibri"/>
              <a:ea typeface="Calibri"/>
              <a:cs typeface="Calibri"/>
              <a:sym typeface="Calibri"/>
            </a:endParaRPr>
          </a:p>
        </p:txBody>
      </p:sp>
      <p:sp>
        <p:nvSpPr>
          <p:cNvPr id="79" name="Google Shape;79;p7"/>
          <p:cNvSpPr/>
          <p:nvPr/>
        </p:nvSpPr>
        <p:spPr>
          <a:xfrm>
            <a:off x="1003825" y="14781097"/>
            <a:ext cx="5578200" cy="955200"/>
          </a:xfrm>
          <a:prstGeom prst="rect">
            <a:avLst/>
          </a:prstGeom>
          <a:noFill/>
          <a:ln>
            <a:noFill/>
          </a:ln>
        </p:spPr>
        <p:txBody>
          <a:bodyPr anchorCtr="0" anchor="t" bIns="28825" lIns="28825" spcFirstLastPara="1" rIns="28825" wrap="square" tIns="28825">
            <a:noAutofit/>
          </a:bodyPr>
          <a:lstStyle/>
          <a:p>
            <a:pPr indent="0" lvl="0" marL="0" marR="0" rtl="0" algn="l">
              <a:lnSpc>
                <a:spcPct val="124444"/>
              </a:lnSpc>
              <a:spcBef>
                <a:spcPts val="0"/>
              </a:spcBef>
              <a:spcAft>
                <a:spcPts val="0"/>
              </a:spcAft>
              <a:buClr>
                <a:srgbClr val="6A768F"/>
              </a:buClr>
              <a:buSzPts val="1703"/>
              <a:buFont typeface="Arial"/>
              <a:buNone/>
            </a:pPr>
            <a:r>
              <a:rPr b="0" i="0" lang="en-US" sz="3000" u="none" cap="none" strike="noStrike">
                <a:solidFill>
                  <a:srgbClr val="F6F8FC"/>
                </a:solidFill>
                <a:latin typeface="Arial"/>
                <a:ea typeface="Arial"/>
                <a:cs typeface="Arial"/>
                <a:sym typeface="Arial"/>
              </a:rPr>
              <a:t>Written off. Disassociated from.</a:t>
            </a:r>
            <a:endParaRPr b="0" i="0" sz="3000" u="none" cap="none" strike="noStrike">
              <a:solidFill>
                <a:srgbClr val="F6F8FC"/>
              </a:solidFill>
              <a:latin typeface="Calibri"/>
              <a:ea typeface="Calibri"/>
              <a:cs typeface="Calibri"/>
              <a:sym typeface="Calibri"/>
            </a:endParaRPr>
          </a:p>
        </p:txBody>
      </p:sp>
      <p:sp>
        <p:nvSpPr>
          <p:cNvPr id="80" name="Google Shape;80;p7"/>
          <p:cNvSpPr/>
          <p:nvPr/>
        </p:nvSpPr>
        <p:spPr>
          <a:xfrm>
            <a:off x="6637154" y="10517614"/>
            <a:ext cx="5892600" cy="5303400"/>
          </a:xfrm>
          <a:prstGeom prst="rect">
            <a:avLst/>
          </a:prstGeom>
          <a:solidFill>
            <a:srgbClr val="3E7CF0"/>
          </a:solidFill>
          <a:ln>
            <a:noFill/>
          </a:ln>
        </p:spPr>
        <p:txBody>
          <a:bodyPr anchorCtr="0" anchor="ctr" bIns="103775" lIns="103775" spcFirstLastPara="1" rIns="103775" wrap="square" tIns="103775">
            <a:noAutofit/>
          </a:bodyPr>
          <a:lstStyle/>
          <a:p>
            <a:pPr indent="0" lvl="0" marL="0" rtl="0" algn="l">
              <a:spcBef>
                <a:spcPts val="0"/>
              </a:spcBef>
              <a:spcAft>
                <a:spcPts val="0"/>
              </a:spcAft>
              <a:buNone/>
            </a:pPr>
            <a:r>
              <a:t/>
            </a:r>
            <a:endParaRPr>
              <a:solidFill>
                <a:srgbClr val="3E7CF0"/>
              </a:solidFill>
            </a:endParaRPr>
          </a:p>
        </p:txBody>
      </p:sp>
      <p:sp>
        <p:nvSpPr>
          <p:cNvPr id="81" name="Google Shape;81;p7"/>
          <p:cNvSpPr/>
          <p:nvPr/>
        </p:nvSpPr>
        <p:spPr>
          <a:xfrm>
            <a:off x="7048030" y="10950115"/>
            <a:ext cx="5578200" cy="243300"/>
          </a:xfrm>
          <a:prstGeom prst="rect">
            <a:avLst/>
          </a:prstGeom>
          <a:noFill/>
          <a:ln>
            <a:noFill/>
          </a:ln>
        </p:spPr>
        <p:txBody>
          <a:bodyPr anchorCtr="0" anchor="t" bIns="28825" lIns="28825" spcFirstLastPara="1" rIns="28825" wrap="square" tIns="28825">
            <a:noAutofit/>
          </a:bodyPr>
          <a:lstStyle/>
          <a:p>
            <a:pPr indent="0" lvl="0" marL="0" marR="0" rtl="0" algn="l">
              <a:spcBef>
                <a:spcPts val="0"/>
              </a:spcBef>
              <a:spcAft>
                <a:spcPts val="0"/>
              </a:spcAft>
              <a:buClr>
                <a:srgbClr val="6A768F"/>
              </a:buClr>
              <a:buSzPts val="1362"/>
              <a:buFont typeface="Arial"/>
              <a:buNone/>
            </a:pPr>
            <a:r>
              <a:rPr b="1" i="0" lang="en-US" sz="2500" u="none" cap="none" strike="noStrike">
                <a:solidFill>
                  <a:srgbClr val="F6F8FC"/>
                </a:solidFill>
                <a:latin typeface="Arial"/>
                <a:ea typeface="Arial"/>
                <a:cs typeface="Arial"/>
                <a:sym typeface="Arial"/>
              </a:rPr>
              <a:t>COLD · COMPETENT</a:t>
            </a:r>
            <a:endParaRPr b="0" i="0" sz="2500" u="none" cap="none" strike="noStrike">
              <a:solidFill>
                <a:srgbClr val="F6F8FC"/>
              </a:solidFill>
              <a:latin typeface="Calibri"/>
              <a:ea typeface="Calibri"/>
              <a:cs typeface="Calibri"/>
              <a:sym typeface="Calibri"/>
            </a:endParaRPr>
          </a:p>
        </p:txBody>
      </p:sp>
      <p:sp>
        <p:nvSpPr>
          <p:cNvPr id="82" name="Google Shape;82;p7"/>
          <p:cNvSpPr/>
          <p:nvPr/>
        </p:nvSpPr>
        <p:spPr>
          <a:xfrm>
            <a:off x="7048030" y="11589925"/>
            <a:ext cx="5223300" cy="951600"/>
          </a:xfrm>
          <a:prstGeom prst="rect">
            <a:avLst/>
          </a:prstGeom>
          <a:noFill/>
          <a:ln>
            <a:noFill/>
          </a:ln>
        </p:spPr>
        <p:txBody>
          <a:bodyPr anchorCtr="0" anchor="t" bIns="28825" lIns="28825" spcFirstLastPara="1" rIns="28825" wrap="square" tIns="28825">
            <a:noAutofit/>
          </a:bodyPr>
          <a:lstStyle/>
          <a:p>
            <a:pPr indent="0" lvl="0" marL="0" marR="0" rtl="0" algn="l">
              <a:lnSpc>
                <a:spcPct val="91304"/>
              </a:lnSpc>
              <a:spcBef>
                <a:spcPts val="0"/>
              </a:spcBef>
              <a:spcAft>
                <a:spcPts val="0"/>
              </a:spcAft>
              <a:buClr>
                <a:srgbClr val="9DA9C2"/>
              </a:buClr>
              <a:buSzPts val="3406"/>
              <a:buFont typeface="Arial"/>
              <a:buNone/>
            </a:pPr>
            <a:r>
              <a:rPr b="1" i="0" lang="en-US" sz="3606" u="none" cap="none" strike="noStrike">
                <a:solidFill>
                  <a:srgbClr val="F6F8FC"/>
                </a:solidFill>
                <a:latin typeface="Arial"/>
                <a:ea typeface="Arial"/>
                <a:cs typeface="Arial"/>
                <a:sym typeface="Arial"/>
              </a:rPr>
              <a:t>Envy &amp; Distrust</a:t>
            </a:r>
            <a:endParaRPr b="0" i="0" sz="3606" u="none" cap="none" strike="noStrike">
              <a:solidFill>
                <a:srgbClr val="F6F8FC"/>
              </a:solidFill>
              <a:latin typeface="Calibri"/>
              <a:ea typeface="Calibri"/>
              <a:cs typeface="Calibri"/>
              <a:sym typeface="Calibri"/>
            </a:endParaRPr>
          </a:p>
        </p:txBody>
      </p:sp>
      <p:sp>
        <p:nvSpPr>
          <p:cNvPr id="83" name="Google Shape;83;p7"/>
          <p:cNvSpPr/>
          <p:nvPr/>
        </p:nvSpPr>
        <p:spPr>
          <a:xfrm>
            <a:off x="7048025" y="14021148"/>
            <a:ext cx="5223300" cy="1800000"/>
          </a:xfrm>
          <a:prstGeom prst="rect">
            <a:avLst/>
          </a:prstGeom>
          <a:noFill/>
          <a:ln>
            <a:noFill/>
          </a:ln>
        </p:spPr>
        <p:txBody>
          <a:bodyPr anchorCtr="0" anchor="t" bIns="28825" lIns="28825" spcFirstLastPara="1" rIns="28825" wrap="square" tIns="28825">
            <a:noAutofit/>
          </a:bodyPr>
          <a:lstStyle/>
          <a:p>
            <a:pPr indent="0" lvl="0" marL="0" marR="0" rtl="0" algn="l">
              <a:lnSpc>
                <a:spcPct val="124444"/>
              </a:lnSpc>
              <a:spcBef>
                <a:spcPts val="0"/>
              </a:spcBef>
              <a:spcAft>
                <a:spcPts val="0"/>
              </a:spcAft>
              <a:buClr>
                <a:srgbClr val="6A768F"/>
              </a:buClr>
              <a:buSzPts val="1703"/>
              <a:buFont typeface="Arial"/>
              <a:buNone/>
            </a:pPr>
            <a:r>
              <a:rPr b="0" i="0" lang="en-US" sz="3000" u="none" cap="none" strike="noStrike">
                <a:solidFill>
                  <a:srgbClr val="F6F8FC"/>
                </a:solidFill>
                <a:latin typeface="Arial"/>
                <a:ea typeface="Arial"/>
                <a:cs typeface="Arial"/>
                <a:sym typeface="Arial"/>
              </a:rPr>
              <a:t>Slic</a:t>
            </a:r>
            <a:r>
              <a:rPr lang="en-US" sz="3000">
                <a:solidFill>
                  <a:srgbClr val="F6F8FC"/>
                </a:solidFill>
              </a:rPr>
              <a:t>k - </a:t>
            </a:r>
            <a:r>
              <a:rPr b="0" i="0" lang="en-US" sz="3000" u="none" cap="none" strike="noStrike">
                <a:solidFill>
                  <a:srgbClr val="F6F8FC"/>
                </a:solidFill>
                <a:latin typeface="Arial"/>
                <a:ea typeface="Arial"/>
                <a:cs typeface="Arial"/>
                <a:sym typeface="Arial"/>
              </a:rPr>
              <a:t>what do they want from me? The default read strangers give churches.</a:t>
            </a:r>
            <a:endParaRPr b="0" i="0" sz="3000" u="none" cap="none" strike="noStrike">
              <a:solidFill>
                <a:srgbClr val="F6F8FC"/>
              </a:solidFill>
              <a:latin typeface="Calibri"/>
              <a:ea typeface="Calibri"/>
              <a:cs typeface="Calibri"/>
              <a:sym typeface="Calibri"/>
            </a:endParaRPr>
          </a:p>
        </p:txBody>
      </p:sp>
      <p:sp>
        <p:nvSpPr>
          <p:cNvPr id="84" name="Google Shape;84;p7"/>
          <p:cNvSpPr/>
          <p:nvPr/>
        </p:nvSpPr>
        <p:spPr>
          <a:xfrm>
            <a:off x="4262906" y="15848874"/>
            <a:ext cx="7051800" cy="227100"/>
          </a:xfrm>
          <a:prstGeom prst="rect">
            <a:avLst/>
          </a:prstGeom>
          <a:noFill/>
          <a:ln>
            <a:noFill/>
          </a:ln>
        </p:spPr>
        <p:txBody>
          <a:bodyPr anchorCtr="0" anchor="t" bIns="28825" lIns="28825" spcFirstLastPara="1" rIns="28825" wrap="square" tIns="28825">
            <a:noAutofit/>
          </a:bodyPr>
          <a:lstStyle/>
          <a:p>
            <a:pPr indent="0" lvl="0" marL="0" marR="0" rtl="0" algn="l">
              <a:spcBef>
                <a:spcPts val="0"/>
              </a:spcBef>
              <a:spcAft>
                <a:spcPts val="0"/>
              </a:spcAft>
              <a:buClr>
                <a:srgbClr val="9DA9C2"/>
              </a:buClr>
              <a:buSzPts val="1277"/>
              <a:buFont typeface="Arial"/>
              <a:buNone/>
            </a:pPr>
            <a:r>
              <a:rPr b="1" i="0" lang="en-US" sz="3600" u="none" cap="none" strike="noStrike">
                <a:solidFill>
                  <a:srgbClr val="FFDC03"/>
                </a:solidFill>
                <a:latin typeface="Arial"/>
                <a:ea typeface="Arial"/>
                <a:cs typeface="Arial"/>
                <a:sym typeface="Arial"/>
              </a:rPr>
              <a:t>← COMPETENCE →</a:t>
            </a:r>
            <a:endParaRPr b="0" i="0" sz="3600" u="none" cap="none" strike="noStrike">
              <a:solidFill>
                <a:srgbClr val="FFDC03"/>
              </a:solidFill>
              <a:latin typeface="Calibri"/>
              <a:ea typeface="Calibri"/>
              <a:cs typeface="Calibri"/>
              <a:sym typeface="Calibri"/>
            </a:endParaRPr>
          </a:p>
        </p:txBody>
      </p:sp>
      <p:pic>
        <p:nvPicPr>
          <p:cNvPr descr="preencoded.png" id="85" name="Google Shape;85;p7"/>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90" name="Shape 90"/>
        <p:cNvGrpSpPr/>
        <p:nvPr/>
      </p:nvGrpSpPr>
      <p:grpSpPr>
        <a:xfrm>
          <a:off x="0" y="0"/>
          <a:ext cx="0" cy="0"/>
          <a:chOff x="0" y="0"/>
          <a:chExt cx="0" cy="0"/>
        </a:xfrm>
      </p:grpSpPr>
      <p:sp>
        <p:nvSpPr>
          <p:cNvPr id="91" name="Google Shape;91;p8"/>
          <p:cNvSpPr/>
          <p:nvPr/>
        </p:nvSpPr>
        <p:spPr>
          <a:xfrm>
            <a:off x="0" y="0"/>
            <a:ext cx="12801600" cy="1644030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rot="-5400000">
            <a:off x="-3539655" y="8307588"/>
            <a:ext cx="7347900" cy="270300"/>
          </a:xfrm>
          <a:prstGeom prst="rect">
            <a:avLst/>
          </a:prstGeom>
          <a:noFill/>
          <a:ln>
            <a:noFill/>
          </a:ln>
        </p:spPr>
        <p:txBody>
          <a:bodyPr anchorCtr="0" anchor="t" bIns="28825" lIns="28825" spcFirstLastPara="1" rIns="28825" wrap="square" tIns="28825">
            <a:noAutofit/>
          </a:bodyPr>
          <a:lstStyle/>
          <a:p>
            <a:pPr indent="0" lvl="0" marL="0" marR="0" rtl="0" algn="l">
              <a:spcBef>
                <a:spcPts val="0"/>
              </a:spcBef>
              <a:spcAft>
                <a:spcPts val="0"/>
              </a:spcAft>
              <a:buClr>
                <a:srgbClr val="9DA9C2"/>
              </a:buClr>
              <a:buSzPts val="1277"/>
              <a:buFont typeface="Arial"/>
              <a:buNone/>
            </a:pPr>
            <a:r>
              <a:rPr b="1" i="0" lang="en-US" sz="3600" u="none" cap="none" strike="noStrike">
                <a:solidFill>
                  <a:srgbClr val="FFDC03"/>
                </a:solidFill>
                <a:latin typeface="Arial"/>
                <a:ea typeface="Arial"/>
                <a:cs typeface="Arial"/>
                <a:sym typeface="Arial"/>
              </a:rPr>
              <a:t>← WARMTH →</a:t>
            </a:r>
            <a:endParaRPr b="0" i="0" sz="3600" u="none" cap="none" strike="noStrike">
              <a:solidFill>
                <a:srgbClr val="FFDC03"/>
              </a:solidFill>
              <a:latin typeface="Calibri"/>
              <a:ea typeface="Calibri"/>
              <a:cs typeface="Calibri"/>
              <a:sym typeface="Calibri"/>
            </a:endParaRPr>
          </a:p>
        </p:txBody>
      </p:sp>
      <p:sp>
        <p:nvSpPr>
          <p:cNvPr id="93" name="Google Shape;93;p8"/>
          <p:cNvSpPr/>
          <p:nvPr/>
        </p:nvSpPr>
        <p:spPr>
          <a:xfrm>
            <a:off x="592956" y="5062699"/>
            <a:ext cx="5892600" cy="5303400"/>
          </a:xfrm>
          <a:prstGeom prst="rect">
            <a:avLst/>
          </a:prstGeom>
          <a:solidFill>
            <a:srgbClr val="3E7CF0"/>
          </a:solidFill>
          <a:ln>
            <a:noFill/>
          </a:ln>
        </p:spPr>
        <p:txBody>
          <a:bodyPr anchorCtr="0" anchor="ctr" bIns="103775" lIns="103775" spcFirstLastPara="1" rIns="103775" wrap="square" tIns="103775">
            <a:noAutofit/>
          </a:bodyPr>
          <a:lstStyle/>
          <a:p>
            <a:pPr indent="0" lvl="0" marL="0" rtl="0" algn="l">
              <a:spcBef>
                <a:spcPts val="0"/>
              </a:spcBef>
              <a:spcAft>
                <a:spcPts val="0"/>
              </a:spcAft>
              <a:buNone/>
            </a:pPr>
            <a:r>
              <a:t/>
            </a:r>
            <a:endParaRPr>
              <a:solidFill>
                <a:srgbClr val="3E7CF0"/>
              </a:solidFill>
            </a:endParaRPr>
          </a:p>
        </p:txBody>
      </p:sp>
      <p:sp>
        <p:nvSpPr>
          <p:cNvPr id="94" name="Google Shape;94;p8"/>
          <p:cNvSpPr/>
          <p:nvPr/>
        </p:nvSpPr>
        <p:spPr>
          <a:xfrm>
            <a:off x="1003832" y="5495200"/>
            <a:ext cx="5578200" cy="243300"/>
          </a:xfrm>
          <a:prstGeom prst="rect">
            <a:avLst/>
          </a:prstGeom>
          <a:noFill/>
          <a:ln>
            <a:noFill/>
          </a:ln>
        </p:spPr>
        <p:txBody>
          <a:bodyPr anchorCtr="0" anchor="t" bIns="28825" lIns="28825" spcFirstLastPara="1" rIns="28825" wrap="square" tIns="28825">
            <a:noAutofit/>
          </a:bodyPr>
          <a:lstStyle/>
          <a:p>
            <a:pPr indent="0" lvl="0" marL="0" marR="0" rtl="0" algn="l">
              <a:spcBef>
                <a:spcPts val="0"/>
              </a:spcBef>
              <a:spcAft>
                <a:spcPts val="0"/>
              </a:spcAft>
              <a:buClr>
                <a:srgbClr val="6A768F"/>
              </a:buClr>
              <a:buSzPts val="1362"/>
              <a:buFont typeface="Arial"/>
              <a:buNone/>
            </a:pPr>
            <a:r>
              <a:rPr b="1" i="0" lang="en-US" sz="2500" u="none" cap="none" strike="noStrike">
                <a:solidFill>
                  <a:srgbClr val="F6F8FC"/>
                </a:solidFill>
                <a:latin typeface="Arial"/>
                <a:ea typeface="Arial"/>
                <a:cs typeface="Arial"/>
                <a:sym typeface="Arial"/>
              </a:rPr>
              <a:t>WARM · INCOMPETENT</a:t>
            </a:r>
            <a:endParaRPr b="0" i="0" sz="2500" u="none" cap="none" strike="noStrike">
              <a:solidFill>
                <a:srgbClr val="F6F8FC"/>
              </a:solidFill>
              <a:latin typeface="Calibri"/>
              <a:ea typeface="Calibri"/>
              <a:cs typeface="Calibri"/>
              <a:sym typeface="Calibri"/>
            </a:endParaRPr>
          </a:p>
        </p:txBody>
      </p:sp>
      <p:sp>
        <p:nvSpPr>
          <p:cNvPr id="95" name="Google Shape;95;p8"/>
          <p:cNvSpPr/>
          <p:nvPr/>
        </p:nvSpPr>
        <p:spPr>
          <a:xfrm>
            <a:off x="6637154" y="5062699"/>
            <a:ext cx="5892600" cy="5303400"/>
          </a:xfrm>
          <a:prstGeom prst="rect">
            <a:avLst/>
          </a:prstGeom>
          <a:solidFill>
            <a:srgbClr val="FFDC03"/>
          </a:solidFill>
          <a:ln>
            <a:noFill/>
          </a:ln>
        </p:spPr>
        <p:txBody>
          <a:bodyPr anchorCtr="0" anchor="ctr" bIns="103775" lIns="103775" spcFirstLastPara="1" rIns="103775" wrap="square" tIns="103775">
            <a:noAutofit/>
          </a:bodyPr>
          <a:lstStyle/>
          <a:p>
            <a:pPr indent="0" lvl="0" marL="0" rtl="0" algn="l">
              <a:spcBef>
                <a:spcPts val="0"/>
              </a:spcBef>
              <a:spcAft>
                <a:spcPts val="0"/>
              </a:spcAft>
              <a:buNone/>
            </a:pPr>
            <a:r>
              <a:t/>
            </a:r>
            <a:endParaRPr/>
          </a:p>
        </p:txBody>
      </p:sp>
      <p:sp>
        <p:nvSpPr>
          <p:cNvPr id="96" name="Google Shape;96;p8"/>
          <p:cNvSpPr/>
          <p:nvPr/>
        </p:nvSpPr>
        <p:spPr>
          <a:xfrm>
            <a:off x="7048030" y="5495200"/>
            <a:ext cx="5578200" cy="243300"/>
          </a:xfrm>
          <a:prstGeom prst="rect">
            <a:avLst/>
          </a:prstGeom>
          <a:noFill/>
          <a:ln>
            <a:noFill/>
          </a:ln>
        </p:spPr>
        <p:txBody>
          <a:bodyPr anchorCtr="0" anchor="t" bIns="28825" lIns="28825" spcFirstLastPara="1" rIns="28825" wrap="square" tIns="28825">
            <a:noAutofit/>
          </a:bodyPr>
          <a:lstStyle/>
          <a:p>
            <a:pPr indent="0" lvl="0" marL="0" marR="0" rtl="0" algn="l">
              <a:spcBef>
                <a:spcPts val="0"/>
              </a:spcBef>
              <a:spcAft>
                <a:spcPts val="0"/>
              </a:spcAft>
              <a:buClr>
                <a:srgbClr val="C9DBFB"/>
              </a:buClr>
              <a:buSzPts val="1362"/>
              <a:buFont typeface="Arial"/>
              <a:buNone/>
            </a:pPr>
            <a:r>
              <a:rPr b="1" i="0" lang="en-US" sz="2500" u="none" cap="none" strike="noStrike">
                <a:solidFill>
                  <a:srgbClr val="17274B"/>
                </a:solidFill>
                <a:latin typeface="Arial"/>
                <a:ea typeface="Arial"/>
                <a:cs typeface="Arial"/>
                <a:sym typeface="Arial"/>
              </a:rPr>
              <a:t>WARM · COMPETENT</a:t>
            </a:r>
            <a:endParaRPr b="0" i="0" sz="2500" u="none" cap="none" strike="noStrike">
              <a:solidFill>
                <a:srgbClr val="17274B"/>
              </a:solidFill>
              <a:latin typeface="Calibri"/>
              <a:ea typeface="Calibri"/>
              <a:cs typeface="Calibri"/>
              <a:sym typeface="Calibri"/>
            </a:endParaRPr>
          </a:p>
        </p:txBody>
      </p:sp>
      <p:sp>
        <p:nvSpPr>
          <p:cNvPr id="97" name="Google Shape;97;p8"/>
          <p:cNvSpPr/>
          <p:nvPr/>
        </p:nvSpPr>
        <p:spPr>
          <a:xfrm>
            <a:off x="592956" y="10517614"/>
            <a:ext cx="5892600" cy="5303400"/>
          </a:xfrm>
          <a:prstGeom prst="rect">
            <a:avLst/>
          </a:prstGeom>
          <a:solidFill>
            <a:srgbClr val="17274B"/>
          </a:solidFill>
          <a:ln>
            <a:noFill/>
          </a:ln>
        </p:spPr>
        <p:txBody>
          <a:bodyPr anchorCtr="0" anchor="ctr" bIns="103775" lIns="103775" spcFirstLastPara="1" rIns="103775" wrap="square" tIns="103775">
            <a:noAutofit/>
          </a:bodyPr>
          <a:lstStyle/>
          <a:p>
            <a:pPr indent="0" lvl="0" marL="0" rtl="0" algn="l">
              <a:spcBef>
                <a:spcPts val="0"/>
              </a:spcBef>
              <a:spcAft>
                <a:spcPts val="0"/>
              </a:spcAft>
              <a:buNone/>
            </a:pPr>
            <a:r>
              <a:t/>
            </a:r>
            <a:endParaRPr>
              <a:solidFill>
                <a:srgbClr val="17274B"/>
              </a:solidFill>
            </a:endParaRPr>
          </a:p>
        </p:txBody>
      </p:sp>
      <p:sp>
        <p:nvSpPr>
          <p:cNvPr id="98" name="Google Shape;98;p8"/>
          <p:cNvSpPr/>
          <p:nvPr/>
        </p:nvSpPr>
        <p:spPr>
          <a:xfrm>
            <a:off x="1003832" y="10950115"/>
            <a:ext cx="5578200" cy="243300"/>
          </a:xfrm>
          <a:prstGeom prst="rect">
            <a:avLst/>
          </a:prstGeom>
          <a:noFill/>
          <a:ln>
            <a:noFill/>
          </a:ln>
        </p:spPr>
        <p:txBody>
          <a:bodyPr anchorCtr="0" anchor="t" bIns="28825" lIns="28825" spcFirstLastPara="1" rIns="28825" wrap="square" tIns="28825">
            <a:noAutofit/>
          </a:bodyPr>
          <a:lstStyle/>
          <a:p>
            <a:pPr indent="0" lvl="0" marL="0" marR="0" rtl="0" algn="l">
              <a:spcBef>
                <a:spcPts val="0"/>
              </a:spcBef>
              <a:spcAft>
                <a:spcPts val="0"/>
              </a:spcAft>
              <a:buClr>
                <a:srgbClr val="6A768F"/>
              </a:buClr>
              <a:buSzPts val="1362"/>
              <a:buFont typeface="Arial"/>
              <a:buNone/>
            </a:pPr>
            <a:r>
              <a:rPr b="1" i="0" lang="en-US" sz="2500" u="none" cap="none" strike="noStrike">
                <a:solidFill>
                  <a:srgbClr val="F6F8FC"/>
                </a:solidFill>
                <a:latin typeface="Arial"/>
                <a:ea typeface="Arial"/>
                <a:cs typeface="Arial"/>
                <a:sym typeface="Arial"/>
              </a:rPr>
              <a:t>COLD · INCOMPETENT</a:t>
            </a:r>
            <a:endParaRPr b="0" i="0" sz="2500" u="none" cap="none" strike="noStrike">
              <a:solidFill>
                <a:srgbClr val="F6F8FC"/>
              </a:solidFill>
              <a:latin typeface="Calibri"/>
              <a:ea typeface="Calibri"/>
              <a:cs typeface="Calibri"/>
              <a:sym typeface="Calibri"/>
            </a:endParaRPr>
          </a:p>
        </p:txBody>
      </p:sp>
      <p:sp>
        <p:nvSpPr>
          <p:cNvPr id="99" name="Google Shape;99;p8"/>
          <p:cNvSpPr/>
          <p:nvPr/>
        </p:nvSpPr>
        <p:spPr>
          <a:xfrm>
            <a:off x="6637154" y="10517614"/>
            <a:ext cx="5892600" cy="5303400"/>
          </a:xfrm>
          <a:prstGeom prst="rect">
            <a:avLst/>
          </a:prstGeom>
          <a:solidFill>
            <a:srgbClr val="3E7CF0"/>
          </a:solidFill>
          <a:ln>
            <a:noFill/>
          </a:ln>
        </p:spPr>
        <p:txBody>
          <a:bodyPr anchorCtr="0" anchor="ctr" bIns="103775" lIns="103775" spcFirstLastPara="1" rIns="103775" wrap="square" tIns="103775">
            <a:noAutofit/>
          </a:bodyPr>
          <a:lstStyle/>
          <a:p>
            <a:pPr indent="0" lvl="0" marL="0" rtl="0" algn="l">
              <a:spcBef>
                <a:spcPts val="0"/>
              </a:spcBef>
              <a:spcAft>
                <a:spcPts val="0"/>
              </a:spcAft>
              <a:buNone/>
            </a:pPr>
            <a:r>
              <a:t/>
            </a:r>
            <a:endParaRPr>
              <a:solidFill>
                <a:srgbClr val="3E7CF0"/>
              </a:solidFill>
            </a:endParaRPr>
          </a:p>
        </p:txBody>
      </p:sp>
      <p:sp>
        <p:nvSpPr>
          <p:cNvPr id="100" name="Google Shape;100;p8"/>
          <p:cNvSpPr/>
          <p:nvPr/>
        </p:nvSpPr>
        <p:spPr>
          <a:xfrm>
            <a:off x="7048030" y="10950115"/>
            <a:ext cx="5578200" cy="243300"/>
          </a:xfrm>
          <a:prstGeom prst="rect">
            <a:avLst/>
          </a:prstGeom>
          <a:noFill/>
          <a:ln>
            <a:noFill/>
          </a:ln>
        </p:spPr>
        <p:txBody>
          <a:bodyPr anchorCtr="0" anchor="t" bIns="28825" lIns="28825" spcFirstLastPara="1" rIns="28825" wrap="square" tIns="28825">
            <a:noAutofit/>
          </a:bodyPr>
          <a:lstStyle/>
          <a:p>
            <a:pPr indent="0" lvl="0" marL="0" marR="0" rtl="0" algn="l">
              <a:spcBef>
                <a:spcPts val="0"/>
              </a:spcBef>
              <a:spcAft>
                <a:spcPts val="0"/>
              </a:spcAft>
              <a:buClr>
                <a:srgbClr val="6A768F"/>
              </a:buClr>
              <a:buSzPts val="1362"/>
              <a:buFont typeface="Arial"/>
              <a:buNone/>
            </a:pPr>
            <a:r>
              <a:rPr b="1" i="0" lang="en-US" sz="2500" u="none" cap="none" strike="noStrike">
                <a:solidFill>
                  <a:srgbClr val="F6F8FC"/>
                </a:solidFill>
                <a:latin typeface="Arial"/>
                <a:ea typeface="Arial"/>
                <a:cs typeface="Arial"/>
                <a:sym typeface="Arial"/>
              </a:rPr>
              <a:t>COLD · COMPETENT</a:t>
            </a:r>
            <a:endParaRPr b="0" i="0" sz="2500" u="none" cap="none" strike="noStrike">
              <a:solidFill>
                <a:srgbClr val="F6F8FC"/>
              </a:solidFill>
              <a:latin typeface="Calibri"/>
              <a:ea typeface="Calibri"/>
              <a:cs typeface="Calibri"/>
              <a:sym typeface="Calibri"/>
            </a:endParaRPr>
          </a:p>
        </p:txBody>
      </p:sp>
      <p:sp>
        <p:nvSpPr>
          <p:cNvPr id="101" name="Google Shape;101;p8"/>
          <p:cNvSpPr/>
          <p:nvPr/>
        </p:nvSpPr>
        <p:spPr>
          <a:xfrm>
            <a:off x="4262906" y="15848874"/>
            <a:ext cx="7051800" cy="227100"/>
          </a:xfrm>
          <a:prstGeom prst="rect">
            <a:avLst/>
          </a:prstGeom>
          <a:noFill/>
          <a:ln>
            <a:noFill/>
          </a:ln>
        </p:spPr>
        <p:txBody>
          <a:bodyPr anchorCtr="0" anchor="t" bIns="28825" lIns="28825" spcFirstLastPara="1" rIns="28825" wrap="square" tIns="28825">
            <a:noAutofit/>
          </a:bodyPr>
          <a:lstStyle/>
          <a:p>
            <a:pPr indent="0" lvl="0" marL="0" marR="0" rtl="0" algn="l">
              <a:spcBef>
                <a:spcPts val="0"/>
              </a:spcBef>
              <a:spcAft>
                <a:spcPts val="0"/>
              </a:spcAft>
              <a:buClr>
                <a:srgbClr val="9DA9C2"/>
              </a:buClr>
              <a:buSzPts val="1277"/>
              <a:buFont typeface="Arial"/>
              <a:buNone/>
            </a:pPr>
            <a:r>
              <a:rPr b="1" i="0" lang="en-US" sz="3600" u="none" cap="none" strike="noStrike">
                <a:solidFill>
                  <a:srgbClr val="FFDC03"/>
                </a:solidFill>
                <a:latin typeface="Arial"/>
                <a:ea typeface="Arial"/>
                <a:cs typeface="Arial"/>
                <a:sym typeface="Arial"/>
              </a:rPr>
              <a:t>← COMPETENCE →</a:t>
            </a:r>
            <a:endParaRPr b="0" i="0" sz="3600" u="none" cap="none" strike="noStrike">
              <a:solidFill>
                <a:srgbClr val="FFDC03"/>
              </a:solidFill>
              <a:latin typeface="Calibri"/>
              <a:ea typeface="Calibri"/>
              <a:cs typeface="Calibri"/>
              <a:sym typeface="Calibri"/>
            </a:endParaRPr>
          </a:p>
        </p:txBody>
      </p:sp>
      <p:pic>
        <p:nvPicPr>
          <p:cNvPr descr="preencoded.png" id="102" name="Google Shape;102;p8"/>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sp>
        <p:nvSpPr>
          <p:cNvPr id="103" name="Google Shape;103;p8"/>
          <p:cNvSpPr/>
          <p:nvPr/>
        </p:nvSpPr>
        <p:spPr>
          <a:xfrm>
            <a:off x="2551975" y="14997375"/>
            <a:ext cx="170700" cy="1887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4" name="Google Shape;104;p8"/>
          <p:cNvSpPr txBox="1"/>
          <p:nvPr/>
        </p:nvSpPr>
        <p:spPr>
          <a:xfrm>
            <a:off x="2830525" y="14807025"/>
            <a:ext cx="1653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lt1"/>
                </a:solidFill>
              </a:rPr>
              <a:t>Marlboro</a:t>
            </a:r>
            <a:endParaRPr sz="2500">
              <a:solidFill>
                <a:schemeClr val="lt1"/>
              </a:solidFill>
            </a:endParaRPr>
          </a:p>
        </p:txBody>
      </p:sp>
      <p:sp>
        <p:nvSpPr>
          <p:cNvPr id="105" name="Google Shape;105;p8"/>
          <p:cNvSpPr/>
          <p:nvPr/>
        </p:nvSpPr>
        <p:spPr>
          <a:xfrm>
            <a:off x="1131850" y="14618325"/>
            <a:ext cx="170700" cy="1887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 name="Google Shape;106;p8"/>
          <p:cNvSpPr txBox="1"/>
          <p:nvPr/>
        </p:nvSpPr>
        <p:spPr>
          <a:xfrm>
            <a:off x="1410400" y="14427975"/>
            <a:ext cx="1653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lt1"/>
                </a:solidFill>
              </a:rPr>
              <a:t>BP</a:t>
            </a:r>
            <a:endParaRPr sz="2500">
              <a:solidFill>
                <a:schemeClr val="lt1"/>
              </a:solidFill>
            </a:endParaRPr>
          </a:p>
        </p:txBody>
      </p:sp>
      <p:sp>
        <p:nvSpPr>
          <p:cNvPr id="107" name="Google Shape;107;p8"/>
          <p:cNvSpPr/>
          <p:nvPr/>
        </p:nvSpPr>
        <p:spPr>
          <a:xfrm>
            <a:off x="3800275" y="11797700"/>
            <a:ext cx="170700" cy="1887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8" name="Google Shape;108;p8"/>
          <p:cNvSpPr txBox="1"/>
          <p:nvPr/>
        </p:nvSpPr>
        <p:spPr>
          <a:xfrm>
            <a:off x="4078825" y="11607350"/>
            <a:ext cx="1653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lt1"/>
                </a:solidFill>
              </a:rPr>
              <a:t>Toyota</a:t>
            </a:r>
            <a:endParaRPr sz="2500">
              <a:solidFill>
                <a:schemeClr val="lt1"/>
              </a:solidFill>
            </a:endParaRPr>
          </a:p>
        </p:txBody>
      </p:sp>
      <p:sp>
        <p:nvSpPr>
          <p:cNvPr id="109" name="Google Shape;109;p8"/>
          <p:cNvSpPr/>
          <p:nvPr/>
        </p:nvSpPr>
        <p:spPr>
          <a:xfrm>
            <a:off x="2573325" y="8160438"/>
            <a:ext cx="170700" cy="1887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 name="Google Shape;110;p8"/>
          <p:cNvSpPr txBox="1"/>
          <p:nvPr/>
        </p:nvSpPr>
        <p:spPr>
          <a:xfrm>
            <a:off x="2851875" y="7970100"/>
            <a:ext cx="23658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lt1"/>
                </a:solidFill>
              </a:rPr>
              <a:t>Postal Service</a:t>
            </a:r>
            <a:endParaRPr sz="2500">
              <a:solidFill>
                <a:schemeClr val="lt1"/>
              </a:solidFill>
            </a:endParaRPr>
          </a:p>
        </p:txBody>
      </p:sp>
      <p:sp>
        <p:nvSpPr>
          <p:cNvPr id="111" name="Google Shape;111;p8"/>
          <p:cNvSpPr/>
          <p:nvPr/>
        </p:nvSpPr>
        <p:spPr>
          <a:xfrm>
            <a:off x="3800275" y="9045188"/>
            <a:ext cx="170700" cy="1887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2" name="Google Shape;112;p8"/>
          <p:cNvSpPr txBox="1"/>
          <p:nvPr/>
        </p:nvSpPr>
        <p:spPr>
          <a:xfrm>
            <a:off x="4078825" y="8854850"/>
            <a:ext cx="25716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lt1"/>
                </a:solidFill>
              </a:rPr>
              <a:t>Public Transport</a:t>
            </a:r>
            <a:endParaRPr sz="2500">
              <a:solidFill>
                <a:schemeClr val="lt1"/>
              </a:solidFill>
            </a:endParaRPr>
          </a:p>
        </p:txBody>
      </p:sp>
      <p:sp>
        <p:nvSpPr>
          <p:cNvPr id="113" name="Google Shape;113;p8"/>
          <p:cNvSpPr/>
          <p:nvPr/>
        </p:nvSpPr>
        <p:spPr>
          <a:xfrm>
            <a:off x="9339650" y="6248838"/>
            <a:ext cx="170700" cy="188700"/>
          </a:xfrm>
          <a:prstGeom prst="flowChartConnector">
            <a:avLst/>
          </a:prstGeom>
          <a:solidFill>
            <a:srgbClr val="3E7CF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3E7CF0"/>
              </a:solidFill>
            </a:endParaRPr>
          </a:p>
        </p:txBody>
      </p:sp>
      <p:sp>
        <p:nvSpPr>
          <p:cNvPr id="114" name="Google Shape;114;p8"/>
          <p:cNvSpPr txBox="1"/>
          <p:nvPr/>
        </p:nvSpPr>
        <p:spPr>
          <a:xfrm>
            <a:off x="9618200" y="6058500"/>
            <a:ext cx="2665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rgbClr val="3E7CF0"/>
                </a:solidFill>
              </a:rPr>
              <a:t>Salvation Army</a:t>
            </a:r>
            <a:endParaRPr sz="2500">
              <a:solidFill>
                <a:srgbClr val="3E7CF0"/>
              </a:solidFill>
            </a:endParaRPr>
          </a:p>
        </p:txBody>
      </p:sp>
      <p:sp>
        <p:nvSpPr>
          <p:cNvPr id="115" name="Google Shape;115;p8"/>
          <p:cNvSpPr/>
          <p:nvPr/>
        </p:nvSpPr>
        <p:spPr>
          <a:xfrm>
            <a:off x="7414113" y="7044638"/>
            <a:ext cx="170700" cy="188700"/>
          </a:xfrm>
          <a:prstGeom prst="flowChartConnector">
            <a:avLst/>
          </a:prstGeom>
          <a:solidFill>
            <a:srgbClr val="3E7CF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3E7CF0"/>
              </a:solidFill>
            </a:endParaRPr>
          </a:p>
        </p:txBody>
      </p:sp>
      <p:sp>
        <p:nvSpPr>
          <p:cNvPr id="116" name="Google Shape;116;p8"/>
          <p:cNvSpPr txBox="1"/>
          <p:nvPr/>
        </p:nvSpPr>
        <p:spPr>
          <a:xfrm>
            <a:off x="7692663" y="6854300"/>
            <a:ext cx="2665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rgbClr val="3E7CF0"/>
                </a:solidFill>
              </a:rPr>
              <a:t>McDonalds</a:t>
            </a:r>
            <a:endParaRPr sz="2500">
              <a:solidFill>
                <a:srgbClr val="3E7CF0"/>
              </a:solidFill>
            </a:endParaRPr>
          </a:p>
        </p:txBody>
      </p:sp>
      <p:sp>
        <p:nvSpPr>
          <p:cNvPr id="117" name="Google Shape;117;p8"/>
          <p:cNvSpPr/>
          <p:nvPr/>
        </p:nvSpPr>
        <p:spPr>
          <a:xfrm>
            <a:off x="7434275" y="8539488"/>
            <a:ext cx="170700" cy="188700"/>
          </a:xfrm>
          <a:prstGeom prst="flowChartConnector">
            <a:avLst/>
          </a:prstGeom>
          <a:solidFill>
            <a:srgbClr val="3E7CF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3E7CF0"/>
              </a:solidFill>
            </a:endParaRPr>
          </a:p>
        </p:txBody>
      </p:sp>
      <p:sp>
        <p:nvSpPr>
          <p:cNvPr id="118" name="Google Shape;118;p8"/>
          <p:cNvSpPr txBox="1"/>
          <p:nvPr/>
        </p:nvSpPr>
        <p:spPr>
          <a:xfrm>
            <a:off x="7712825" y="8349150"/>
            <a:ext cx="1147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rgbClr val="3E7CF0"/>
                </a:solidFill>
              </a:rPr>
              <a:t>Honda</a:t>
            </a:r>
            <a:endParaRPr sz="2500">
              <a:solidFill>
                <a:srgbClr val="3E7CF0"/>
              </a:solidFill>
            </a:endParaRPr>
          </a:p>
        </p:txBody>
      </p:sp>
      <p:sp>
        <p:nvSpPr>
          <p:cNvPr id="119" name="Google Shape;119;p8"/>
          <p:cNvSpPr/>
          <p:nvPr/>
        </p:nvSpPr>
        <p:spPr>
          <a:xfrm>
            <a:off x="12112900" y="6755713"/>
            <a:ext cx="170700" cy="188700"/>
          </a:xfrm>
          <a:prstGeom prst="flowChartConnector">
            <a:avLst/>
          </a:prstGeom>
          <a:solidFill>
            <a:srgbClr val="3E7CF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3E7CF0"/>
              </a:solidFill>
            </a:endParaRPr>
          </a:p>
        </p:txBody>
      </p:sp>
      <p:sp>
        <p:nvSpPr>
          <p:cNvPr id="120" name="Google Shape;120;p8"/>
          <p:cNvSpPr txBox="1"/>
          <p:nvPr/>
        </p:nvSpPr>
        <p:spPr>
          <a:xfrm>
            <a:off x="9567725" y="6565375"/>
            <a:ext cx="25716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rgbClr val="3E7CF0"/>
                </a:solidFill>
              </a:rPr>
              <a:t>Humane Society</a:t>
            </a:r>
            <a:endParaRPr sz="2500">
              <a:solidFill>
                <a:srgbClr val="3E7CF0"/>
              </a:solidFill>
            </a:endParaRPr>
          </a:p>
        </p:txBody>
      </p:sp>
      <p:sp>
        <p:nvSpPr>
          <p:cNvPr id="121" name="Google Shape;121;p8"/>
          <p:cNvSpPr/>
          <p:nvPr/>
        </p:nvSpPr>
        <p:spPr>
          <a:xfrm>
            <a:off x="7142650" y="11797700"/>
            <a:ext cx="170700" cy="1887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2" name="Google Shape;122;p8"/>
          <p:cNvSpPr txBox="1"/>
          <p:nvPr/>
        </p:nvSpPr>
        <p:spPr>
          <a:xfrm>
            <a:off x="7421200" y="11607350"/>
            <a:ext cx="1653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lt1"/>
                </a:solidFill>
              </a:rPr>
              <a:t>Gucci</a:t>
            </a:r>
            <a:endParaRPr sz="2500">
              <a:solidFill>
                <a:schemeClr val="lt1"/>
              </a:solidFill>
            </a:endParaRPr>
          </a:p>
        </p:txBody>
      </p:sp>
      <p:sp>
        <p:nvSpPr>
          <p:cNvPr id="123" name="Google Shape;123;p8"/>
          <p:cNvSpPr/>
          <p:nvPr/>
        </p:nvSpPr>
        <p:spPr>
          <a:xfrm>
            <a:off x="8130725" y="12929575"/>
            <a:ext cx="170700" cy="1887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4" name="Google Shape;124;p8"/>
          <p:cNvSpPr txBox="1"/>
          <p:nvPr/>
        </p:nvSpPr>
        <p:spPr>
          <a:xfrm>
            <a:off x="8409275" y="12739225"/>
            <a:ext cx="1653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lt1"/>
                </a:solidFill>
              </a:rPr>
              <a:t>Rolex</a:t>
            </a:r>
            <a:endParaRPr sz="2500">
              <a:solidFill>
                <a:schemeClr val="lt1"/>
              </a:solidFill>
            </a:endParaRPr>
          </a:p>
        </p:txBody>
      </p:sp>
      <p:sp>
        <p:nvSpPr>
          <p:cNvPr id="125" name="Google Shape;125;p8"/>
          <p:cNvSpPr/>
          <p:nvPr/>
        </p:nvSpPr>
        <p:spPr>
          <a:xfrm>
            <a:off x="10378325" y="13908650"/>
            <a:ext cx="170700" cy="1887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6" name="Google Shape;126;p8"/>
          <p:cNvSpPr txBox="1"/>
          <p:nvPr/>
        </p:nvSpPr>
        <p:spPr>
          <a:xfrm>
            <a:off x="10656875" y="13718300"/>
            <a:ext cx="1969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lt1"/>
                </a:solidFill>
              </a:rPr>
              <a:t>Porsche</a:t>
            </a:r>
            <a:endParaRPr sz="2500">
              <a:solidFill>
                <a:schemeClr val="lt1"/>
              </a:solidFill>
            </a:endParaRPr>
          </a:p>
        </p:txBody>
      </p:sp>
      <p:sp>
        <p:nvSpPr>
          <p:cNvPr id="127" name="Google Shape;127;p8"/>
          <p:cNvSpPr/>
          <p:nvPr/>
        </p:nvSpPr>
        <p:spPr>
          <a:xfrm>
            <a:off x="8516400" y="14528300"/>
            <a:ext cx="170700" cy="1887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8" name="Google Shape;128;p8"/>
          <p:cNvSpPr txBox="1"/>
          <p:nvPr/>
        </p:nvSpPr>
        <p:spPr>
          <a:xfrm>
            <a:off x="8794950" y="14337950"/>
            <a:ext cx="1969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lt1"/>
                </a:solidFill>
              </a:rPr>
              <a:t>Rolls Royce</a:t>
            </a:r>
            <a:endParaRPr sz="2500">
              <a:solidFill>
                <a:schemeClr val="lt1"/>
              </a:solidFill>
            </a:endParaRPr>
          </a:p>
        </p:txBody>
      </p:sp>
      <p:sp>
        <p:nvSpPr>
          <p:cNvPr id="129" name="Google Shape;129;p8"/>
          <p:cNvSpPr/>
          <p:nvPr/>
        </p:nvSpPr>
        <p:spPr>
          <a:xfrm>
            <a:off x="9864250" y="11458313"/>
            <a:ext cx="170700" cy="1887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0" name="Google Shape;130;p8"/>
          <p:cNvSpPr txBox="1"/>
          <p:nvPr/>
        </p:nvSpPr>
        <p:spPr>
          <a:xfrm>
            <a:off x="10142800" y="11267975"/>
            <a:ext cx="21408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lt1"/>
                </a:solidFill>
              </a:rPr>
              <a:t>Mercedes</a:t>
            </a:r>
            <a:endParaRPr sz="2500">
              <a:solidFill>
                <a:schemeClr val="lt1"/>
              </a:solidFill>
            </a:endParaRPr>
          </a:p>
        </p:txBody>
      </p:sp>
      <p:sp>
        <p:nvSpPr>
          <p:cNvPr id="131" name="Google Shape;131;p8"/>
          <p:cNvSpPr/>
          <p:nvPr/>
        </p:nvSpPr>
        <p:spPr>
          <a:xfrm>
            <a:off x="11008175" y="7470238"/>
            <a:ext cx="170700" cy="188700"/>
          </a:xfrm>
          <a:prstGeom prst="flowChartConnector">
            <a:avLst/>
          </a:prstGeom>
          <a:solidFill>
            <a:srgbClr val="3E7CF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3E7CF0"/>
              </a:solidFill>
            </a:endParaRPr>
          </a:p>
        </p:txBody>
      </p:sp>
      <p:sp>
        <p:nvSpPr>
          <p:cNvPr id="132" name="Google Shape;132;p8"/>
          <p:cNvSpPr txBox="1"/>
          <p:nvPr/>
        </p:nvSpPr>
        <p:spPr>
          <a:xfrm>
            <a:off x="11286725" y="7279900"/>
            <a:ext cx="2665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rgbClr val="3E7CF0"/>
                </a:solidFill>
              </a:rPr>
              <a:t>Amazon</a:t>
            </a:r>
            <a:endParaRPr sz="2500">
              <a:solidFill>
                <a:srgbClr val="3E7CF0"/>
              </a:solidFill>
            </a:endParaRPr>
          </a:p>
        </p:txBody>
      </p:sp>
      <p:sp>
        <p:nvSpPr>
          <p:cNvPr id="133" name="Google Shape;133;p8"/>
          <p:cNvSpPr/>
          <p:nvPr/>
        </p:nvSpPr>
        <p:spPr>
          <a:xfrm>
            <a:off x="8173263" y="7792063"/>
            <a:ext cx="170700" cy="188700"/>
          </a:xfrm>
          <a:prstGeom prst="flowChartConnector">
            <a:avLst/>
          </a:prstGeom>
          <a:solidFill>
            <a:srgbClr val="3E7CF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3E7CF0"/>
              </a:solidFill>
            </a:endParaRPr>
          </a:p>
        </p:txBody>
      </p:sp>
      <p:sp>
        <p:nvSpPr>
          <p:cNvPr id="134" name="Google Shape;134;p8"/>
          <p:cNvSpPr txBox="1"/>
          <p:nvPr/>
        </p:nvSpPr>
        <p:spPr>
          <a:xfrm>
            <a:off x="8451828" y="7601725"/>
            <a:ext cx="14124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rgbClr val="3E7CF0"/>
                </a:solidFill>
              </a:rPr>
              <a:t>Tylenol</a:t>
            </a:r>
            <a:endParaRPr sz="2500">
              <a:solidFill>
                <a:srgbClr val="3E7CF0"/>
              </a:solidFill>
            </a:endParaRPr>
          </a:p>
        </p:txBody>
      </p:sp>
      <p:sp>
        <p:nvSpPr>
          <p:cNvPr id="135" name="Google Shape;135;p8"/>
          <p:cNvSpPr/>
          <p:nvPr/>
        </p:nvSpPr>
        <p:spPr>
          <a:xfrm>
            <a:off x="4162925" y="12367088"/>
            <a:ext cx="170700" cy="1887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6" name="Google Shape;136;p8"/>
          <p:cNvSpPr txBox="1"/>
          <p:nvPr/>
        </p:nvSpPr>
        <p:spPr>
          <a:xfrm>
            <a:off x="4441475" y="12176738"/>
            <a:ext cx="1653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lt1"/>
                </a:solidFill>
              </a:rPr>
              <a:t>Shell</a:t>
            </a:r>
            <a:endParaRPr sz="250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141" name="Shape 141"/>
        <p:cNvGrpSpPr/>
        <p:nvPr/>
      </p:nvGrpSpPr>
      <p:grpSpPr>
        <a:xfrm>
          <a:off x="0" y="0"/>
          <a:ext cx="0" cy="0"/>
          <a:chOff x="0" y="0"/>
          <a:chExt cx="0" cy="0"/>
        </a:xfrm>
      </p:grpSpPr>
      <p:sp>
        <p:nvSpPr>
          <p:cNvPr id="142" name="Google Shape;142;p9"/>
          <p:cNvSpPr/>
          <p:nvPr/>
        </p:nvSpPr>
        <p:spPr>
          <a:xfrm>
            <a:off x="0" y="0"/>
            <a:ext cx="12801600" cy="1644030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3" name="Google Shape;143;p9"/>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pic>
        <p:nvPicPr>
          <p:cNvPr id="144" name="Google Shape;144;p9"/>
          <p:cNvPicPr preferRelativeResize="0"/>
          <p:nvPr/>
        </p:nvPicPr>
        <p:blipFill>
          <a:blip r:embed="rId4">
            <a:alphaModFix/>
          </a:blip>
          <a:stretch>
            <a:fillRect/>
          </a:stretch>
        </p:blipFill>
        <p:spPr>
          <a:xfrm>
            <a:off x="405937" y="2806024"/>
            <a:ext cx="11989748" cy="136341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149" name="Shape 149"/>
        <p:cNvGrpSpPr/>
        <p:nvPr/>
      </p:nvGrpSpPr>
      <p:grpSpPr>
        <a:xfrm>
          <a:off x="0" y="0"/>
          <a:ext cx="0" cy="0"/>
          <a:chOff x="0" y="0"/>
          <a:chExt cx="0" cy="0"/>
        </a:xfrm>
      </p:grpSpPr>
      <p:sp>
        <p:nvSpPr>
          <p:cNvPr id="150" name="Google Shape;150;p10"/>
          <p:cNvSpPr/>
          <p:nvPr/>
        </p:nvSpPr>
        <p:spPr>
          <a:xfrm>
            <a:off x="0" y="0"/>
            <a:ext cx="12801600" cy="1644030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1" name="Google Shape;151;p10"/>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pic>
        <p:nvPicPr>
          <p:cNvPr id="152" name="Google Shape;152;p10"/>
          <p:cNvPicPr preferRelativeResize="0"/>
          <p:nvPr/>
        </p:nvPicPr>
        <p:blipFill rotWithShape="1">
          <a:blip r:embed="rId4">
            <a:alphaModFix/>
          </a:blip>
          <a:srcRect b="1560" l="0" r="0" t="-1560"/>
          <a:stretch/>
        </p:blipFill>
        <p:spPr>
          <a:xfrm>
            <a:off x="0" y="1842492"/>
            <a:ext cx="12801601" cy="1459781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060A"/>
        </a:solidFill>
      </p:bgPr>
    </p:bg>
    <p:spTree>
      <p:nvGrpSpPr>
        <p:cNvPr id="157" name="Shape 157"/>
        <p:cNvGrpSpPr/>
        <p:nvPr/>
      </p:nvGrpSpPr>
      <p:grpSpPr>
        <a:xfrm>
          <a:off x="0" y="0"/>
          <a:ext cx="0" cy="0"/>
          <a:chOff x="0" y="0"/>
          <a:chExt cx="0" cy="0"/>
        </a:xfrm>
      </p:grpSpPr>
      <p:sp>
        <p:nvSpPr>
          <p:cNvPr id="158" name="Google Shape;158;p11"/>
          <p:cNvSpPr/>
          <p:nvPr/>
        </p:nvSpPr>
        <p:spPr>
          <a:xfrm>
            <a:off x="0" y="0"/>
            <a:ext cx="12801600" cy="16440300"/>
          </a:xfrm>
          <a:prstGeom prst="rect">
            <a:avLst/>
          </a:prstGeom>
          <a:solidFill>
            <a:srgbClr val="0E1B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1"/>
          <p:cNvSpPr/>
          <p:nvPr/>
        </p:nvSpPr>
        <p:spPr>
          <a:xfrm>
            <a:off x="838200" y="4427850"/>
            <a:ext cx="11734800" cy="2088300"/>
          </a:xfrm>
          <a:prstGeom prst="rect">
            <a:avLst/>
          </a:prstGeom>
          <a:noFill/>
          <a:ln>
            <a:noFill/>
          </a:ln>
        </p:spPr>
        <p:txBody>
          <a:bodyPr anchorCtr="0" anchor="t" bIns="25400" lIns="25400" spcFirstLastPara="1" rIns="25400" wrap="square" tIns="25400">
            <a:noAutofit/>
          </a:bodyPr>
          <a:lstStyle/>
          <a:p>
            <a:pPr indent="0" lvl="0" marL="0" marR="0" rtl="0" algn="l">
              <a:lnSpc>
                <a:spcPct val="93806"/>
              </a:lnSpc>
              <a:spcBef>
                <a:spcPts val="0"/>
              </a:spcBef>
              <a:spcAft>
                <a:spcPts val="0"/>
              </a:spcAft>
              <a:buClr>
                <a:srgbClr val="F6F8FC"/>
              </a:buClr>
              <a:buSzPts val="5700"/>
              <a:buFont typeface="Arial"/>
              <a:buNone/>
            </a:pPr>
            <a:r>
              <a:rPr b="1" i="0" lang="en-US" sz="8000" u="none" cap="none" strike="noStrike">
                <a:solidFill>
                  <a:srgbClr val="F6F8FC"/>
                </a:solidFill>
                <a:latin typeface="Arial"/>
                <a:ea typeface="Arial"/>
                <a:cs typeface="Arial"/>
                <a:sym typeface="Arial"/>
              </a:rPr>
              <a:t>Jesus</a:t>
            </a:r>
            <a:endParaRPr b="1" sz="8000">
              <a:solidFill>
                <a:srgbClr val="F6F8FC"/>
              </a:solidFill>
            </a:endParaRPr>
          </a:p>
          <a:p>
            <a:pPr indent="0" lvl="0" marL="0" marR="0" rtl="0" algn="l">
              <a:lnSpc>
                <a:spcPct val="93806"/>
              </a:lnSpc>
              <a:spcBef>
                <a:spcPts val="0"/>
              </a:spcBef>
              <a:spcAft>
                <a:spcPts val="0"/>
              </a:spcAft>
              <a:buClr>
                <a:srgbClr val="F6F8FC"/>
              </a:buClr>
              <a:buSzPts val="5700"/>
              <a:buFont typeface="Arial"/>
              <a:buNone/>
            </a:pPr>
            <a:r>
              <a:rPr b="1" lang="en-US" sz="5700">
                <a:solidFill>
                  <a:srgbClr val="F6F8FC"/>
                </a:solidFill>
              </a:rPr>
              <a:t>W</a:t>
            </a:r>
            <a:r>
              <a:rPr b="1" i="0" lang="en-US" sz="5700" u="none" cap="none" strike="noStrike">
                <a:solidFill>
                  <a:srgbClr val="F6F8FC"/>
                </a:solidFill>
                <a:latin typeface="Arial"/>
                <a:ea typeface="Arial"/>
                <a:cs typeface="Arial"/>
                <a:sym typeface="Arial"/>
              </a:rPr>
              <a:t>arm </a:t>
            </a:r>
            <a:r>
              <a:rPr b="1" i="1" lang="en-US" sz="5700" u="none" cap="none" strike="noStrike">
                <a:solidFill>
                  <a:srgbClr val="F6F8FC"/>
                </a:solidFill>
                <a:latin typeface="Arial"/>
                <a:ea typeface="Arial"/>
                <a:cs typeface="Arial"/>
                <a:sym typeface="Arial"/>
              </a:rPr>
              <a:t>and </a:t>
            </a:r>
            <a:r>
              <a:rPr b="1" lang="en-US" sz="5700">
                <a:solidFill>
                  <a:srgbClr val="3E7CF0"/>
                </a:solidFill>
              </a:rPr>
              <a:t>C</a:t>
            </a:r>
            <a:r>
              <a:rPr b="1" i="0" lang="en-US" sz="5700" u="none" cap="none" strike="noStrike">
                <a:solidFill>
                  <a:srgbClr val="3E7CF0"/>
                </a:solidFill>
                <a:latin typeface="Arial"/>
                <a:ea typeface="Arial"/>
                <a:cs typeface="Arial"/>
                <a:sym typeface="Arial"/>
              </a:rPr>
              <a:t>ompetent</a:t>
            </a:r>
            <a:r>
              <a:rPr b="1" i="0" lang="en-US" sz="5700" u="none" cap="none" strike="noStrike">
                <a:solidFill>
                  <a:srgbClr val="F6F8FC"/>
                </a:solidFill>
                <a:latin typeface="Arial"/>
                <a:ea typeface="Arial"/>
                <a:cs typeface="Arial"/>
                <a:sym typeface="Arial"/>
              </a:rPr>
              <a:t>.</a:t>
            </a:r>
            <a:endParaRPr b="0" i="0" sz="5700" u="none" cap="none" strike="noStrike">
              <a:solidFill>
                <a:schemeClr val="dk1"/>
              </a:solidFill>
              <a:latin typeface="Calibri"/>
              <a:ea typeface="Calibri"/>
              <a:cs typeface="Calibri"/>
              <a:sym typeface="Calibri"/>
            </a:endParaRPr>
          </a:p>
        </p:txBody>
      </p:sp>
      <p:sp>
        <p:nvSpPr>
          <p:cNvPr id="160" name="Google Shape;160;p11"/>
          <p:cNvSpPr/>
          <p:nvPr/>
        </p:nvSpPr>
        <p:spPr>
          <a:xfrm>
            <a:off x="838200" y="6934951"/>
            <a:ext cx="9810900" cy="1714800"/>
          </a:xfrm>
          <a:prstGeom prst="rect">
            <a:avLst/>
          </a:prstGeom>
          <a:noFill/>
          <a:ln>
            <a:noFill/>
          </a:ln>
        </p:spPr>
        <p:txBody>
          <a:bodyPr anchorCtr="0" anchor="t" bIns="25400" lIns="25400" spcFirstLastPara="1" rIns="25400" wrap="square" tIns="25400">
            <a:noAutofit/>
          </a:bodyPr>
          <a:lstStyle/>
          <a:p>
            <a:pPr indent="0" lvl="0" marL="0" marR="0" rtl="0" algn="l">
              <a:lnSpc>
                <a:spcPct val="113043"/>
              </a:lnSpc>
              <a:spcBef>
                <a:spcPts val="0"/>
              </a:spcBef>
              <a:spcAft>
                <a:spcPts val="0"/>
              </a:spcAft>
              <a:buClr>
                <a:srgbClr val="9DA9C2"/>
              </a:buClr>
              <a:buSzPts val="3000"/>
              <a:buFont typeface="Arial"/>
              <a:buNone/>
            </a:pPr>
            <a:r>
              <a:rPr b="1" i="0" lang="en-US" sz="3600" u="none" cap="none" strike="noStrike">
                <a:solidFill>
                  <a:schemeClr val="lt1"/>
                </a:solidFill>
                <a:latin typeface="Arial"/>
                <a:ea typeface="Arial"/>
                <a:cs typeface="Arial"/>
                <a:sym typeface="Arial"/>
              </a:rPr>
              <a:t>Jesus or street preacher?</a:t>
            </a:r>
            <a:endParaRPr b="1" sz="3600">
              <a:solidFill>
                <a:schemeClr val="lt1"/>
              </a:solidFill>
            </a:endParaRPr>
          </a:p>
          <a:p>
            <a:pPr indent="0" lvl="0" marL="0" marR="0" rtl="0" algn="l">
              <a:lnSpc>
                <a:spcPct val="113043"/>
              </a:lnSpc>
              <a:spcBef>
                <a:spcPts val="0"/>
              </a:spcBef>
              <a:spcAft>
                <a:spcPts val="0"/>
              </a:spcAft>
              <a:buClr>
                <a:srgbClr val="9DA9C2"/>
              </a:buClr>
              <a:buSzPts val="3000"/>
              <a:buFont typeface="Arial"/>
              <a:buNone/>
            </a:pPr>
            <a:r>
              <a:rPr b="1" i="0" lang="en-US" sz="3600" u="none" cap="none" strike="noStrike">
                <a:solidFill>
                  <a:schemeClr val="lt1"/>
                </a:solidFill>
                <a:latin typeface="Arial"/>
                <a:ea typeface="Arial"/>
                <a:cs typeface="Arial"/>
                <a:sym typeface="Arial"/>
              </a:rPr>
              <a:t>S</a:t>
            </a:r>
            <a:r>
              <a:rPr b="1" lang="en-US" sz="3600">
                <a:solidFill>
                  <a:schemeClr val="lt1"/>
                </a:solidFill>
              </a:rPr>
              <a:t>imilar</a:t>
            </a:r>
            <a:r>
              <a:rPr b="1" i="0" lang="en-US" sz="3600" u="none" cap="none" strike="noStrike">
                <a:solidFill>
                  <a:schemeClr val="lt1"/>
                </a:solidFill>
                <a:latin typeface="Arial"/>
                <a:ea typeface="Arial"/>
                <a:cs typeface="Arial"/>
                <a:sym typeface="Arial"/>
              </a:rPr>
              <a:t> message </a:t>
            </a:r>
            <a:r>
              <a:rPr b="1" lang="en-US" sz="3600">
                <a:solidFill>
                  <a:schemeClr val="lt1"/>
                </a:solidFill>
              </a:rPr>
              <a:t>- </a:t>
            </a:r>
            <a:r>
              <a:rPr b="1" i="0" lang="en-US" sz="3600" u="none" cap="none" strike="noStrike">
                <a:solidFill>
                  <a:schemeClr val="lt1"/>
                </a:solidFill>
                <a:latin typeface="Arial"/>
                <a:ea typeface="Arial"/>
                <a:cs typeface="Arial"/>
                <a:sym typeface="Arial"/>
              </a:rPr>
              <a:t>opposite quadrant.</a:t>
            </a:r>
            <a:endParaRPr b="0" i="0" sz="3600" u="none" cap="none" strike="noStrike">
              <a:solidFill>
                <a:schemeClr val="lt1"/>
              </a:solidFill>
              <a:latin typeface="Calibri"/>
              <a:ea typeface="Calibri"/>
              <a:cs typeface="Calibri"/>
              <a:sym typeface="Calibri"/>
            </a:endParaRPr>
          </a:p>
        </p:txBody>
      </p:sp>
      <p:sp>
        <p:nvSpPr>
          <p:cNvPr id="161" name="Google Shape;161;p11"/>
          <p:cNvSpPr/>
          <p:nvPr/>
        </p:nvSpPr>
        <p:spPr>
          <a:xfrm>
            <a:off x="838200" y="15592425"/>
            <a:ext cx="2717700" cy="200100"/>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HOW TO TALK TO STRANGERS</a:t>
            </a:r>
            <a:endParaRPr b="0" i="0" sz="1125" u="none" cap="none" strike="noStrike">
              <a:solidFill>
                <a:schemeClr val="dk1"/>
              </a:solidFill>
              <a:latin typeface="Calibri"/>
              <a:ea typeface="Calibri"/>
              <a:cs typeface="Calibri"/>
              <a:sym typeface="Calibri"/>
            </a:endParaRPr>
          </a:p>
        </p:txBody>
      </p:sp>
      <p:sp>
        <p:nvSpPr>
          <p:cNvPr id="162" name="Google Shape;162;p11"/>
          <p:cNvSpPr/>
          <p:nvPr/>
        </p:nvSpPr>
        <p:spPr>
          <a:xfrm>
            <a:off x="10898312" y="15592425"/>
            <a:ext cx="1141200" cy="200100"/>
          </a:xfrm>
          <a:prstGeom prst="rect">
            <a:avLst/>
          </a:prstGeom>
          <a:noFill/>
          <a:ln>
            <a:noFill/>
          </a:ln>
        </p:spPr>
        <p:txBody>
          <a:bodyPr anchorCtr="0" anchor="t" bIns="25400" lIns="25400" spcFirstLastPara="1" rIns="25400" wrap="square" tIns="25400">
            <a:noAutofit/>
          </a:bodyPr>
          <a:lstStyle/>
          <a:p>
            <a:pPr indent="0" lvl="0" marL="0" marR="0" rtl="0" algn="l">
              <a:spcBef>
                <a:spcPts val="0"/>
              </a:spcBef>
              <a:spcAft>
                <a:spcPts val="0"/>
              </a:spcAft>
              <a:buClr>
                <a:srgbClr val="6A768F"/>
              </a:buClr>
              <a:buSzPts val="1125"/>
              <a:buFont typeface="Arial"/>
              <a:buNone/>
            </a:pPr>
            <a:r>
              <a:rPr b="1" i="0" lang="en-US" sz="1125" u="none" cap="none" strike="noStrike">
                <a:solidFill>
                  <a:srgbClr val="6A768F"/>
                </a:solidFill>
                <a:latin typeface="Arial"/>
                <a:ea typeface="Arial"/>
                <a:cs typeface="Arial"/>
                <a:sym typeface="Arial"/>
              </a:rPr>
              <a:t>DANIEL HALL</a:t>
            </a:r>
            <a:endParaRPr b="0" i="0" sz="1125" u="none" cap="none" strike="noStrike">
              <a:solidFill>
                <a:schemeClr val="dk1"/>
              </a:solidFill>
              <a:latin typeface="Calibri"/>
              <a:ea typeface="Calibri"/>
              <a:cs typeface="Calibri"/>
              <a:sym typeface="Calibri"/>
            </a:endParaRPr>
          </a:p>
        </p:txBody>
      </p:sp>
      <p:pic>
        <p:nvPicPr>
          <p:cNvPr descr="preencoded.png" id="163" name="Google Shape;163;p11"/>
          <p:cNvPicPr preferRelativeResize="0"/>
          <p:nvPr/>
        </p:nvPicPr>
        <p:blipFill rotWithShape="1">
          <a:blip r:embed="rId3">
            <a:alphaModFix/>
          </a:blip>
          <a:srcRect b="0" l="0" r="0" t="0"/>
          <a:stretch/>
        </p:blipFill>
        <p:spPr>
          <a:xfrm>
            <a:off x="5778740" y="1041931"/>
            <a:ext cx="1244125" cy="9553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